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handoutMasterIdLst>
    <p:handoutMasterId r:id="rId56"/>
  </p:handoutMasterIdLst>
  <p:sldIdLst>
    <p:sldId id="347" r:id="rId2"/>
    <p:sldId id="453" r:id="rId3"/>
    <p:sldId id="386" r:id="rId4"/>
    <p:sldId id="387" r:id="rId5"/>
    <p:sldId id="388" r:id="rId6"/>
    <p:sldId id="444" r:id="rId7"/>
    <p:sldId id="451" r:id="rId8"/>
    <p:sldId id="450" r:id="rId9"/>
    <p:sldId id="445" r:id="rId10"/>
    <p:sldId id="446" r:id="rId11"/>
    <p:sldId id="390"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434" r:id="rId25"/>
    <p:sldId id="433" r:id="rId26"/>
    <p:sldId id="435" r:id="rId27"/>
    <p:sldId id="429" r:id="rId28"/>
    <p:sldId id="403" r:id="rId29"/>
    <p:sldId id="404" r:id="rId30"/>
    <p:sldId id="405" r:id="rId31"/>
    <p:sldId id="406" r:id="rId32"/>
    <p:sldId id="407" r:id="rId33"/>
    <p:sldId id="265" r:id="rId34"/>
    <p:sldId id="383" r:id="rId35"/>
    <p:sldId id="436" r:id="rId36"/>
    <p:sldId id="437" r:id="rId37"/>
    <p:sldId id="452" r:id="rId38"/>
    <p:sldId id="408" r:id="rId39"/>
    <p:sldId id="409" r:id="rId40"/>
    <p:sldId id="410" r:id="rId41"/>
    <p:sldId id="385" r:id="rId42"/>
    <p:sldId id="379" r:id="rId43"/>
    <p:sldId id="413" r:id="rId44"/>
    <p:sldId id="414" r:id="rId45"/>
    <p:sldId id="416" r:id="rId46"/>
    <p:sldId id="438" r:id="rId47"/>
    <p:sldId id="417" r:id="rId48"/>
    <p:sldId id="418" r:id="rId49"/>
    <p:sldId id="419" r:id="rId50"/>
    <p:sldId id="420" r:id="rId51"/>
    <p:sldId id="421" r:id="rId52"/>
    <p:sldId id="422" r:id="rId53"/>
    <p:sldId id="354" r:id="rId5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05611F-8288-4CE4-BD08-8DADAE394DBA}" type="datetimeFigureOut">
              <a:rPr lang="tr-TR" smtClean="0"/>
              <a:t>12.12.2019</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F9419D-A989-45D5-A024-E8F9A6B70CCF}" type="slidenum">
              <a:rPr lang="tr-TR" smtClean="0"/>
              <a:t>‹#›</a:t>
            </a:fld>
            <a:endParaRPr lang="tr-TR"/>
          </a:p>
        </p:txBody>
      </p:sp>
    </p:spTree>
    <p:extLst>
      <p:ext uri="{BB962C8B-B14F-4D97-AF65-F5344CB8AC3E}">
        <p14:creationId xmlns:p14="http://schemas.microsoft.com/office/powerpoint/2010/main" val="1756879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D7DEEA-6591-449C-882D-B7C0F6C010E2}" type="datetimeFigureOut">
              <a:rPr lang="tr-TR" smtClean="0"/>
              <a:t>12.12.2019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7D947-A582-414A-9B69-4A12CC205279}" type="slidenum">
              <a:rPr lang="tr-TR" smtClean="0"/>
              <a:t>‹#›</a:t>
            </a:fld>
            <a:endParaRPr lang="tr-TR"/>
          </a:p>
        </p:txBody>
      </p:sp>
    </p:spTree>
    <p:extLst>
      <p:ext uri="{BB962C8B-B14F-4D97-AF65-F5344CB8AC3E}">
        <p14:creationId xmlns:p14="http://schemas.microsoft.com/office/powerpoint/2010/main" val="28216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12.12.2019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12.12.2019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12.12.2019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12.12.2019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60648"/>
            <a:ext cx="8229600" cy="360040"/>
          </a:xfrm>
        </p:spPr>
        <p:txBody>
          <a:bodyPr>
            <a:normAutofit fontScale="90000"/>
          </a:bodyPr>
          <a:lstStyle/>
          <a:p>
            <a:r>
              <a:rPr lang="tr-TR" dirty="0" smtClean="0"/>
              <a:t>  </a:t>
            </a:r>
            <a:endParaRPr lang="tr-TR" dirty="0"/>
          </a:p>
        </p:txBody>
      </p:sp>
      <p:sp>
        <p:nvSpPr>
          <p:cNvPr id="3" name="İçerik Yer Tutucusu 2"/>
          <p:cNvSpPr>
            <a:spLocks noGrp="1"/>
          </p:cNvSpPr>
          <p:nvPr>
            <p:ph idx="1"/>
          </p:nvPr>
        </p:nvSpPr>
        <p:spPr>
          <a:xfrm>
            <a:off x="457200" y="692696"/>
            <a:ext cx="8229600" cy="5631904"/>
          </a:xfrm>
        </p:spPr>
        <p:txBody>
          <a:bodyPr/>
          <a:lstStyle/>
          <a:p>
            <a:pPr marL="0" indent="0" algn="ctr">
              <a:buNone/>
            </a:pPr>
            <a:endParaRPr lang="tr-TR" sz="3200" b="1" dirty="0" smtClean="0">
              <a:solidFill>
                <a:srgbClr val="0070C0"/>
              </a:solidFill>
              <a:ea typeface="+mj-ea"/>
              <a:cs typeface="+mj-cs"/>
            </a:endParaRPr>
          </a:p>
          <a:p>
            <a:pPr marL="0" indent="0" algn="ctr">
              <a:buNone/>
            </a:pPr>
            <a:r>
              <a:rPr lang="tr-TR" sz="3200" b="1" dirty="0" smtClean="0">
                <a:solidFill>
                  <a:srgbClr val="0070C0"/>
                </a:solidFill>
                <a:ea typeface="+mj-ea"/>
                <a:cs typeface="Times New Roman" panose="02020603050405020304" pitchFamily="18" charset="0"/>
              </a:rPr>
              <a:t>ÖN İNCELEME RAPORU DÜZENLEME TEKNİKLERİ HİZMET İÇİ EĞİTİMİ</a:t>
            </a:r>
          </a:p>
          <a:p>
            <a:pPr marL="0" indent="0" algn="ctr">
              <a:buNone/>
            </a:pPr>
            <a:r>
              <a:rPr lang="tr-TR" sz="3200" b="1" dirty="0">
                <a:solidFill>
                  <a:srgbClr val="0070C0"/>
                </a:solidFill>
              </a:rPr>
              <a:t>4483 SAYILI MEMURLARIN VE DİĞER KAMU GÖREVLİLERİNİN YARGILANMASI HAKKINDA KANUN VE UYGULAMALARI</a:t>
            </a:r>
            <a:r>
              <a:rPr lang="tr-TR" sz="3200" b="1" dirty="0">
                <a:solidFill>
                  <a:srgbClr val="0070C0"/>
                </a:solidFill>
                <a:ea typeface="+mj-ea"/>
                <a:cs typeface="Times New Roman" panose="02020603050405020304" pitchFamily="18" charset="0"/>
              </a:rPr>
              <a:t/>
            </a:r>
            <a:br>
              <a:rPr lang="tr-TR" sz="3200" b="1" dirty="0">
                <a:solidFill>
                  <a:srgbClr val="0070C0"/>
                </a:solidFill>
                <a:ea typeface="+mj-ea"/>
                <a:cs typeface="Times New Roman" panose="02020603050405020304" pitchFamily="18" charset="0"/>
              </a:rPr>
            </a:br>
            <a:r>
              <a:rPr lang="en-US" sz="3200" b="1" dirty="0" smtClean="0">
                <a:solidFill>
                  <a:srgbClr val="0070C0"/>
                </a:solidFill>
                <a:ea typeface="+mj-ea"/>
                <a:cs typeface="Times New Roman" panose="02020603050405020304" pitchFamily="18" charset="0"/>
              </a:rPr>
              <a:t>12</a:t>
            </a:r>
            <a:r>
              <a:rPr lang="tr-TR" sz="3200" b="1" dirty="0" smtClean="0">
                <a:solidFill>
                  <a:srgbClr val="0070C0"/>
                </a:solidFill>
                <a:ea typeface="+mj-ea"/>
                <a:cs typeface="Times New Roman" panose="02020603050405020304" pitchFamily="18" charset="0"/>
              </a:rPr>
              <a:t>/</a:t>
            </a:r>
            <a:r>
              <a:rPr lang="en-US" sz="3200" b="1" dirty="0" smtClean="0">
                <a:solidFill>
                  <a:srgbClr val="0070C0"/>
                </a:solidFill>
                <a:ea typeface="+mj-ea"/>
                <a:cs typeface="Times New Roman" panose="02020603050405020304" pitchFamily="18" charset="0"/>
              </a:rPr>
              <a:t>1</a:t>
            </a:r>
            <a:r>
              <a:rPr lang="tr-TR" sz="3200" b="1" dirty="0" smtClean="0">
                <a:solidFill>
                  <a:srgbClr val="0070C0"/>
                </a:solidFill>
                <a:ea typeface="+mj-ea"/>
                <a:cs typeface="Times New Roman" panose="02020603050405020304" pitchFamily="18" charset="0"/>
              </a:rPr>
              <a:t>2/201</a:t>
            </a:r>
            <a:r>
              <a:rPr lang="en-US" sz="3200" b="1" dirty="0" smtClean="0">
                <a:solidFill>
                  <a:srgbClr val="0070C0"/>
                </a:solidFill>
                <a:ea typeface="+mj-ea"/>
                <a:cs typeface="Times New Roman" panose="02020603050405020304" pitchFamily="18" charset="0"/>
              </a:rPr>
              <a:t>9</a:t>
            </a:r>
            <a:endParaRPr lang="tr-TR" sz="3200" b="1" dirty="0" smtClean="0">
              <a:solidFill>
                <a:srgbClr val="0070C0"/>
              </a:solidFill>
              <a:ea typeface="+mj-ea"/>
              <a:cs typeface="Times New Roman" panose="02020603050405020304" pitchFamily="18" charset="0"/>
            </a:endParaRPr>
          </a:p>
          <a:p>
            <a:endParaRPr lang="tr-TR" sz="3200" b="1" dirty="0">
              <a:solidFill>
                <a:srgbClr val="0070C0"/>
              </a:solidFill>
              <a:ea typeface="+mj-ea"/>
              <a:cs typeface="Times New Roman" panose="02020603050405020304" pitchFamily="18" charset="0"/>
            </a:endParaRPr>
          </a:p>
          <a:p>
            <a:pPr marL="0" lvl="0" indent="0">
              <a:buClr>
                <a:srgbClr val="0BD0D9"/>
              </a:buClr>
              <a:buNone/>
            </a:pPr>
            <a:r>
              <a:rPr lang="tr-TR" sz="2800" b="1" dirty="0" smtClean="0">
                <a:solidFill>
                  <a:srgbClr val="0070C0"/>
                </a:solidFill>
                <a:cs typeface="Times New Roman" panose="02020603050405020304" pitchFamily="18" charset="0"/>
              </a:rPr>
              <a:t>                            </a:t>
            </a:r>
            <a:r>
              <a:rPr lang="en-US" sz="2800" b="1" dirty="0" smtClean="0">
                <a:solidFill>
                  <a:srgbClr val="0070C0"/>
                </a:solidFill>
                <a:cs typeface="Times New Roman" panose="02020603050405020304" pitchFamily="18" charset="0"/>
              </a:rPr>
              <a:t>Dr.</a:t>
            </a:r>
            <a:r>
              <a:rPr lang="tr-TR" sz="2800" b="1" dirty="0" smtClean="0">
                <a:solidFill>
                  <a:srgbClr val="0070C0"/>
                </a:solidFill>
                <a:cs typeface="Times New Roman" panose="02020603050405020304" pitchFamily="18" charset="0"/>
              </a:rPr>
              <a:t> Mehmet TANIŞIR</a:t>
            </a:r>
          </a:p>
          <a:p>
            <a:pPr marL="0" lvl="0" indent="0">
              <a:buClr>
                <a:srgbClr val="0BD0D9"/>
              </a:buClr>
              <a:buNone/>
            </a:pPr>
            <a:r>
              <a:rPr lang="tr-TR" sz="2800" b="1" dirty="0" smtClean="0">
                <a:solidFill>
                  <a:srgbClr val="0070C0"/>
                </a:solidFill>
                <a:cs typeface="Times New Roman" panose="02020603050405020304" pitchFamily="18" charset="0"/>
              </a:rPr>
              <a:t>                                </a:t>
            </a:r>
            <a:r>
              <a:rPr lang="en-US" sz="2800" b="1" dirty="0" smtClean="0">
                <a:solidFill>
                  <a:srgbClr val="0070C0"/>
                </a:solidFill>
                <a:cs typeface="Times New Roman" panose="02020603050405020304" pitchFamily="18" charset="0"/>
              </a:rPr>
              <a:t>  </a:t>
            </a:r>
            <a:r>
              <a:rPr lang="tr-TR" sz="2800" b="1" dirty="0" smtClean="0">
                <a:solidFill>
                  <a:srgbClr val="0070C0"/>
                </a:solidFill>
                <a:cs typeface="Times New Roman" panose="02020603050405020304" pitchFamily="18" charset="0"/>
              </a:rPr>
              <a:t>Vali Yardımcısı</a:t>
            </a:r>
            <a:endParaRPr lang="tr-TR" dirty="0">
              <a:cs typeface="Times New Roman" panose="02020603050405020304" pitchFamily="18" charset="0"/>
            </a:endParaRPr>
          </a:p>
        </p:txBody>
      </p:sp>
    </p:spTree>
    <p:extLst>
      <p:ext uri="{BB962C8B-B14F-4D97-AF65-F5344CB8AC3E}">
        <p14:creationId xmlns:p14="http://schemas.microsoft.com/office/powerpoint/2010/main" val="1455995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04617B"/>
                </a:solidFill>
                <a:latin typeface="Constantia"/>
              </a:rPr>
              <a:t>Kapsam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t>
            </a:r>
            <a:r>
              <a:rPr lang="tr-TR" dirty="0"/>
              <a:t>Anayasa Mahkemesinin 09.02.1993 gün ve E:92/44, K:93/7 sayılı ile 1580 sayılı Belediye Kanunun 102 </a:t>
            </a:r>
            <a:r>
              <a:rPr lang="tr-TR" dirty="0" err="1"/>
              <a:t>nci</a:t>
            </a:r>
            <a:r>
              <a:rPr lang="tr-TR" dirty="0"/>
              <a:t> maddesine ilişkin olarak verdiği kararında;  1475 sayılı İş Kanunun 475 sayılı Kanunun 1 inci maddesine göre işçinin bir hizmet akdine dayanarak herhangi bir işte ücret karşılığı çalışan kişi olarak tanımlandığını, oysa Anayasanın 128 inci maddesinde genel idare esaslarına göre yürütülen kamu hizmetlerine ilişkin asli ve sürekli görevlerin ancak memurlar ve diğer kamu görevlileri tarafından yerine getirileceği, bu görevlerin ise bir kadroya bağlanması yanında merkezi idare ile </a:t>
            </a:r>
            <a:r>
              <a:rPr lang="tr-TR" dirty="0" err="1"/>
              <a:t>statüer</a:t>
            </a:r>
            <a:r>
              <a:rPr lang="tr-TR" dirty="0"/>
              <a:t> bir ilişki içinde olması ve kamu gücünün kullanılması özelliklerini taşıması gerektiği belirtilerek </a:t>
            </a:r>
            <a:r>
              <a:rPr lang="tr-TR" dirty="0">
                <a:solidFill>
                  <a:srgbClr val="FF0000"/>
                </a:solidFill>
              </a:rPr>
              <a:t>işçilerin memur ve diğer kamu görevlilerinden sayılamayacağını hüküm altına alınmıştır. </a:t>
            </a:r>
          </a:p>
        </p:txBody>
      </p:sp>
    </p:spTree>
    <p:extLst>
      <p:ext uri="{BB962C8B-B14F-4D97-AF65-F5344CB8AC3E}">
        <p14:creationId xmlns:p14="http://schemas.microsoft.com/office/powerpoint/2010/main" val="2081373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1231392"/>
          </a:xfrm>
        </p:spPr>
        <p:txBody>
          <a:bodyPr>
            <a:normAutofit fontScale="90000"/>
          </a:bodyPr>
          <a:lstStyle/>
          <a:p>
            <a:r>
              <a:rPr lang="tr-TR" sz="3600" dirty="0" smtClean="0">
                <a:latin typeface="+mn-lt"/>
                <a:cs typeface="Times New Roman" panose="02020603050405020304" pitchFamily="18" charset="0"/>
              </a:rPr>
              <a:t>Kanun </a:t>
            </a:r>
            <a:r>
              <a:rPr lang="tr-TR" sz="3600" dirty="0">
                <a:latin typeface="+mn-lt"/>
                <a:cs typeface="Times New Roman" panose="02020603050405020304" pitchFamily="18" charset="0"/>
              </a:rPr>
              <a:t>Kapsamında “Bulunan” Görevliler </a:t>
            </a:r>
            <a:r>
              <a:rPr lang="tr-TR" dirty="0">
                <a:latin typeface="+mn-lt"/>
              </a:rPr>
              <a:t/>
            </a:r>
            <a:br>
              <a:rPr lang="tr-TR" dirty="0">
                <a:latin typeface="+mn-lt"/>
              </a:rPr>
            </a:br>
            <a:endParaRPr lang="tr-TR" dirty="0">
              <a:latin typeface="+mn-lt"/>
            </a:endParaRPr>
          </a:p>
        </p:txBody>
      </p:sp>
      <p:sp>
        <p:nvSpPr>
          <p:cNvPr id="3" name="İçerik Yer Tutucusu 2"/>
          <p:cNvSpPr>
            <a:spLocks noGrp="1"/>
          </p:cNvSpPr>
          <p:nvPr>
            <p:ph idx="1"/>
          </p:nvPr>
        </p:nvSpPr>
        <p:spPr/>
        <p:txBody>
          <a:bodyPr>
            <a:normAutofit fontScale="85000" lnSpcReduction="10000"/>
          </a:bodyPr>
          <a:lstStyle/>
          <a:p>
            <a:r>
              <a:rPr lang="en-US" dirty="0">
                <a:cs typeface="Times New Roman" panose="02020603050405020304" pitchFamily="18" charset="0"/>
              </a:rPr>
              <a:t>1- </a:t>
            </a:r>
            <a:r>
              <a:rPr lang="en-US" dirty="0" err="1">
                <a:solidFill>
                  <a:srgbClr val="FF0000"/>
                </a:solidFill>
                <a:cs typeface="Times New Roman" panose="02020603050405020304" pitchFamily="18" charset="0"/>
              </a:rPr>
              <a:t>Memurlar</a:t>
            </a:r>
            <a:r>
              <a:rPr lang="en-US" dirty="0">
                <a:solidFill>
                  <a:srgbClr val="FF0000"/>
                </a:solidFill>
                <a:cs typeface="Times New Roman" panose="02020603050405020304" pitchFamily="18" charset="0"/>
              </a:rPr>
              <a:t>   </a:t>
            </a:r>
            <a:r>
              <a:rPr lang="en-US" dirty="0" smtClean="0">
                <a:solidFill>
                  <a:srgbClr val="FF0000"/>
                </a:solidFill>
                <a:cs typeface="Times New Roman" panose="02020603050405020304" pitchFamily="18" charset="0"/>
              </a:rPr>
              <a:t>2- </a:t>
            </a:r>
            <a:r>
              <a:rPr lang="en-US" dirty="0" err="1">
                <a:solidFill>
                  <a:srgbClr val="FF0000"/>
                </a:solidFill>
                <a:cs typeface="Times New Roman" panose="02020603050405020304" pitchFamily="18" charset="0"/>
              </a:rPr>
              <a:t>Diğer</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Kamu</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Görevlileri</a:t>
            </a:r>
            <a:r>
              <a:rPr lang="en-US" dirty="0">
                <a:solidFill>
                  <a:srgbClr val="FF0000"/>
                </a:solidFill>
                <a:cs typeface="Times New Roman" panose="02020603050405020304" pitchFamily="18" charset="0"/>
              </a:rPr>
              <a:t>   </a:t>
            </a:r>
            <a:r>
              <a:rPr lang="en-US" dirty="0" smtClean="0">
                <a:solidFill>
                  <a:srgbClr val="FF0000"/>
                </a:solidFill>
                <a:cs typeface="Times New Roman" panose="02020603050405020304" pitchFamily="18" charset="0"/>
              </a:rPr>
              <a:t>3- </a:t>
            </a:r>
            <a:r>
              <a:rPr lang="en-US" dirty="0" err="1">
                <a:solidFill>
                  <a:srgbClr val="FF0000"/>
                </a:solidFill>
                <a:cs typeface="Times New Roman" panose="02020603050405020304" pitchFamily="18" charset="0"/>
              </a:rPr>
              <a:t>Kadro</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Karşılığı</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Çalıştırılan</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Sözleşmeli</a:t>
            </a:r>
            <a:r>
              <a:rPr lang="en-US" dirty="0">
                <a:solidFill>
                  <a:srgbClr val="FF0000"/>
                </a:solidFill>
                <a:cs typeface="Times New Roman" panose="02020603050405020304" pitchFamily="18" charset="0"/>
              </a:rPr>
              <a:t> </a:t>
            </a:r>
            <a:r>
              <a:rPr lang="en-US" dirty="0" err="1">
                <a:solidFill>
                  <a:srgbClr val="FF0000"/>
                </a:solidFill>
                <a:cs typeface="Times New Roman" panose="02020603050405020304" pitchFamily="18" charset="0"/>
              </a:rPr>
              <a:t>Personel</a:t>
            </a:r>
            <a:r>
              <a:rPr lang="en-US" dirty="0">
                <a:solidFill>
                  <a:srgbClr val="FF0000"/>
                </a:solidFill>
                <a:cs typeface="Times New Roman" panose="02020603050405020304" pitchFamily="18" charset="0"/>
              </a:rPr>
              <a:t> </a:t>
            </a:r>
          </a:p>
          <a:p>
            <a:pPr marL="0" indent="0">
              <a:buNone/>
            </a:pPr>
            <a:endParaRPr lang="en-US" dirty="0">
              <a:cs typeface="Times New Roman" panose="02020603050405020304" pitchFamily="18" charset="0"/>
            </a:endParaRPr>
          </a:p>
          <a:p>
            <a:r>
              <a:rPr lang="tr-TR" dirty="0" smtClean="0">
                <a:cs typeface="Times New Roman" panose="02020603050405020304" pitchFamily="18" charset="0"/>
              </a:rPr>
              <a:t>1- Memurlar:     </a:t>
            </a:r>
            <a:endParaRPr lang="en-US" dirty="0" smtClean="0">
              <a:cs typeface="Times New Roman" panose="02020603050405020304" pitchFamily="18" charset="0"/>
            </a:endParaRPr>
          </a:p>
          <a:p>
            <a:r>
              <a:rPr lang="tr-TR" dirty="0" smtClean="0">
                <a:cs typeface="Times New Roman" panose="02020603050405020304" pitchFamily="18" charset="0"/>
              </a:rPr>
              <a:t>657 sayılı Kanun’un 4 üncü maddesinde tanımlanmıştır:  “…</a:t>
            </a:r>
            <a:r>
              <a:rPr lang="tr-TR" i="1" dirty="0" smtClean="0">
                <a:cs typeface="Times New Roman" panose="02020603050405020304" pitchFamily="18" charset="0"/>
              </a:rPr>
              <a:t>Mevcut kuruluş biçimine bakılmaksızın, Devlet ve diğer kamu tüzel kişiliklerince genel idare esaslarına göre yürütülen asli ve sürekli kamu hizmetlerini ifa ile görevlendirilenler, bu Kanunun uygulanmasında memur sayılır. Yukarıdaki tanımlananlar dışındaki kurumlarda genel politika tespiti, araştırma, planlama, programlama, yönetim ve denetim gibi işlerde görevli ve yetkili olanlarda memur sayılır.</a:t>
            </a:r>
            <a:r>
              <a:rPr lang="tr-TR" dirty="0" smtClean="0">
                <a:cs typeface="Times New Roman" panose="02020603050405020304" pitchFamily="18" charset="0"/>
              </a:rPr>
              <a:t>.” </a:t>
            </a:r>
          </a:p>
          <a:p>
            <a:r>
              <a:rPr lang="tr-TR" dirty="0" smtClean="0"/>
              <a:t> </a:t>
            </a:r>
            <a:endParaRPr lang="tr-TR" dirty="0"/>
          </a:p>
        </p:txBody>
      </p:sp>
    </p:spTree>
    <p:extLst>
      <p:ext uri="{BB962C8B-B14F-4D97-AF65-F5344CB8AC3E}">
        <p14:creationId xmlns:p14="http://schemas.microsoft.com/office/powerpoint/2010/main" val="306877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a:latin typeface="+mn-lt"/>
                <a:cs typeface="Times New Roman" panose="02020603050405020304" pitchFamily="18" charset="0"/>
              </a:rPr>
              <a:t>Kanun Kapsamında “Bulunan” Görevliler</a:t>
            </a:r>
          </a:p>
        </p:txBody>
      </p:sp>
      <p:sp>
        <p:nvSpPr>
          <p:cNvPr id="3" name="İçerik Yer Tutucusu 2"/>
          <p:cNvSpPr>
            <a:spLocks noGrp="1"/>
          </p:cNvSpPr>
          <p:nvPr>
            <p:ph idx="1"/>
          </p:nvPr>
        </p:nvSpPr>
        <p:spPr/>
        <p:txBody>
          <a:bodyPr/>
          <a:lstStyle/>
          <a:p>
            <a:r>
              <a:rPr lang="tr-TR" dirty="0"/>
              <a:t>2- </a:t>
            </a:r>
            <a:r>
              <a:rPr lang="tr-TR" dirty="0">
                <a:solidFill>
                  <a:srgbClr val="FF0000"/>
                </a:solidFill>
              </a:rPr>
              <a:t>Diğer Kamu Görevlileri</a:t>
            </a:r>
            <a:r>
              <a:rPr lang="tr-TR" dirty="0"/>
              <a:t>:    </a:t>
            </a:r>
            <a:endParaRPr lang="en-US" dirty="0" smtClean="0"/>
          </a:p>
          <a:p>
            <a:r>
              <a:rPr lang="tr-TR" dirty="0" smtClean="0"/>
              <a:t> </a:t>
            </a:r>
            <a:r>
              <a:rPr lang="tr-TR" dirty="0"/>
              <a:t>Yargı kararları ile tanımlanmaya çalışılmıştır:  “…</a:t>
            </a:r>
            <a:r>
              <a:rPr lang="tr-TR" i="1" dirty="0"/>
              <a:t>Memurlar gibi hukuki şart olarak bir atama işlemine tabi tutulan ve idareyle aralarındaki ilişkinin önceden belirlenmiş bir statü içinde olması gereken memurlar dışında kalan kamu görevlileridir</a:t>
            </a:r>
            <a:r>
              <a:rPr lang="tr-TR" dirty="0"/>
              <a:t>…”    </a:t>
            </a:r>
            <a:endParaRPr lang="en-US" dirty="0" smtClean="0"/>
          </a:p>
          <a:p>
            <a:r>
              <a:rPr lang="tr-TR" dirty="0" smtClean="0"/>
              <a:t>Diğer </a:t>
            </a:r>
            <a:r>
              <a:rPr lang="tr-TR" dirty="0"/>
              <a:t>kamu görevlileri tanımından, </a:t>
            </a:r>
            <a:r>
              <a:rPr lang="tr-TR" dirty="0">
                <a:solidFill>
                  <a:srgbClr val="FF0000"/>
                </a:solidFill>
              </a:rPr>
              <a:t>genellikle seçimle kamu görevlerine gelenler</a:t>
            </a:r>
            <a:r>
              <a:rPr lang="tr-TR" dirty="0"/>
              <a:t> anlaşılmalıdır.  </a:t>
            </a:r>
          </a:p>
          <a:p>
            <a:r>
              <a:rPr lang="tr-TR" dirty="0"/>
              <a:t> </a:t>
            </a:r>
          </a:p>
        </p:txBody>
      </p:sp>
    </p:spTree>
    <p:extLst>
      <p:ext uri="{BB962C8B-B14F-4D97-AF65-F5344CB8AC3E}">
        <p14:creationId xmlns:p14="http://schemas.microsoft.com/office/powerpoint/2010/main" val="96620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solidFill>
                  <a:srgbClr val="04617B"/>
                </a:solidFill>
              </a:rPr>
              <a:t>Kanun Kapsamında “Bulunan” Görevliler</a:t>
            </a:r>
            <a:endParaRPr lang="tr-TR" dirty="0"/>
          </a:p>
        </p:txBody>
      </p:sp>
      <p:sp>
        <p:nvSpPr>
          <p:cNvPr id="3" name="İçerik Yer Tutucusu 2"/>
          <p:cNvSpPr>
            <a:spLocks noGrp="1"/>
          </p:cNvSpPr>
          <p:nvPr>
            <p:ph idx="1"/>
          </p:nvPr>
        </p:nvSpPr>
        <p:spPr/>
        <p:txBody>
          <a:bodyPr/>
          <a:lstStyle/>
          <a:p>
            <a:r>
              <a:rPr lang="tr-TR" dirty="0"/>
              <a:t>3- </a:t>
            </a:r>
            <a:r>
              <a:rPr lang="tr-TR" dirty="0">
                <a:solidFill>
                  <a:srgbClr val="FF0000"/>
                </a:solidFill>
              </a:rPr>
              <a:t>Kadro Karşılığı Çalıştırılan Sözleşmeli Personel</a:t>
            </a:r>
            <a:r>
              <a:rPr lang="tr-TR" dirty="0"/>
              <a:t>:    657 sayılı Kanunun 4 üncü maddesinde tanımlanmıştır:  “…</a:t>
            </a:r>
            <a:r>
              <a:rPr lang="tr-TR" i="1" dirty="0"/>
              <a:t>Kalkınma planı, yıllık program ve iş programlarında yer alan önemli projelerin hazırlanması, gerçekleştirilmesi, işletilmesi için şart olan zaruri ve istisnai hallere münhasır olmak üzere özel bir meslek bilgisine ve ihtisasına ihtiyaç gösteren geçici işlerde sözleşme ile çalıştırılan ve işçi sayılmayan kamu hizmeti görevlileridir</a:t>
            </a:r>
            <a:r>
              <a:rPr lang="tr-TR" dirty="0"/>
              <a:t>…”  </a:t>
            </a:r>
          </a:p>
          <a:p>
            <a:r>
              <a:rPr lang="tr-TR" dirty="0"/>
              <a:t>16 </a:t>
            </a:r>
          </a:p>
        </p:txBody>
      </p:sp>
    </p:spTree>
    <p:extLst>
      <p:ext uri="{BB962C8B-B14F-4D97-AF65-F5344CB8AC3E}">
        <p14:creationId xmlns:p14="http://schemas.microsoft.com/office/powerpoint/2010/main" val="1815572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Kanun Kapsamında “Bulunmayan” Görevliler </a:t>
            </a:r>
          </a:p>
        </p:txBody>
      </p:sp>
      <p:sp>
        <p:nvSpPr>
          <p:cNvPr id="3" name="İçerik Yer Tutucusu 2"/>
          <p:cNvSpPr>
            <a:spLocks noGrp="1"/>
          </p:cNvSpPr>
          <p:nvPr>
            <p:ph idx="1"/>
          </p:nvPr>
        </p:nvSpPr>
        <p:spPr/>
        <p:txBody>
          <a:bodyPr>
            <a:normAutofit fontScale="92500" lnSpcReduction="10000"/>
          </a:bodyPr>
          <a:lstStyle/>
          <a:p>
            <a:r>
              <a:rPr lang="tr-TR" dirty="0"/>
              <a:t>1-  </a:t>
            </a:r>
            <a:r>
              <a:rPr lang="tr-TR" dirty="0">
                <a:solidFill>
                  <a:srgbClr val="FF0000"/>
                </a:solidFill>
              </a:rPr>
              <a:t>Geçici Personel   </a:t>
            </a:r>
            <a:endParaRPr lang="en-US" dirty="0" smtClean="0">
              <a:solidFill>
                <a:srgbClr val="FF0000"/>
              </a:solidFill>
            </a:endParaRPr>
          </a:p>
          <a:p>
            <a:r>
              <a:rPr lang="tr-TR" dirty="0" smtClean="0">
                <a:solidFill>
                  <a:srgbClr val="FF0000"/>
                </a:solidFill>
              </a:rPr>
              <a:t>2-  </a:t>
            </a:r>
            <a:r>
              <a:rPr lang="tr-TR" dirty="0">
                <a:solidFill>
                  <a:srgbClr val="FF0000"/>
                </a:solidFill>
              </a:rPr>
              <a:t>İşçiler   </a:t>
            </a:r>
            <a:endParaRPr lang="en-US" dirty="0" smtClean="0">
              <a:solidFill>
                <a:srgbClr val="FF0000"/>
              </a:solidFill>
            </a:endParaRPr>
          </a:p>
          <a:p>
            <a:r>
              <a:rPr lang="tr-TR" dirty="0" smtClean="0">
                <a:solidFill>
                  <a:srgbClr val="FF0000"/>
                </a:solidFill>
              </a:rPr>
              <a:t>3- </a:t>
            </a:r>
            <a:r>
              <a:rPr lang="tr-TR" dirty="0">
                <a:solidFill>
                  <a:srgbClr val="FF0000"/>
                </a:solidFill>
              </a:rPr>
              <a:t>Görevleri ve Sıfatları Sebebiyle Farklı Soruşturma Usulüne Tabi Tutulanlar    </a:t>
            </a:r>
            <a:endParaRPr lang="en-US" dirty="0" smtClean="0">
              <a:solidFill>
                <a:srgbClr val="FF0000"/>
              </a:solidFill>
            </a:endParaRPr>
          </a:p>
          <a:p>
            <a:r>
              <a:rPr lang="tr-TR" dirty="0" smtClean="0">
                <a:solidFill>
                  <a:srgbClr val="FF0000"/>
                </a:solidFill>
              </a:rPr>
              <a:t>4- </a:t>
            </a:r>
            <a:r>
              <a:rPr lang="tr-TR" dirty="0">
                <a:solidFill>
                  <a:srgbClr val="FF0000"/>
                </a:solidFill>
              </a:rPr>
              <a:t>Teşkilat Kanunları Nedeniyle Kapsam Dışında Kalanlar</a:t>
            </a:r>
            <a:r>
              <a:rPr lang="tr-TR" dirty="0"/>
              <a:t>  </a:t>
            </a:r>
          </a:p>
          <a:p>
            <a:pPr marL="0" indent="0">
              <a:buNone/>
            </a:pPr>
            <a:r>
              <a:rPr lang="tr-TR" dirty="0"/>
              <a:t> </a:t>
            </a:r>
            <a:r>
              <a:rPr lang="tr-TR" dirty="0">
                <a:solidFill>
                  <a:srgbClr val="FF0000"/>
                </a:solidFill>
              </a:rPr>
              <a:t>1- Geçici Personel:</a:t>
            </a:r>
            <a:r>
              <a:rPr lang="tr-TR" dirty="0"/>
              <a:t>    657 sayılı Kanun 4 üncü maddesinde tanımlanmıştır:  “…</a:t>
            </a:r>
            <a:r>
              <a:rPr lang="tr-TR" i="1" dirty="0"/>
              <a:t>Bir yıldan az süreli veya mevsimlik hizmet olduğuna Devlet Personel Başkanlığı ve Maliye Bakanlığının görüşlerine dayanılarak Bakanlar Kurulunca karar verilen görevlerde ve belirtilen ücret ve adet sınırları içinde sözleşme ile çalıştırılan ve işçi sayılmayan kimselerdir</a:t>
            </a:r>
            <a:r>
              <a:rPr lang="tr-TR" dirty="0"/>
              <a:t>…” </a:t>
            </a:r>
          </a:p>
        </p:txBody>
      </p:sp>
    </p:spTree>
    <p:extLst>
      <p:ext uri="{BB962C8B-B14F-4D97-AF65-F5344CB8AC3E}">
        <p14:creationId xmlns:p14="http://schemas.microsoft.com/office/powerpoint/2010/main" val="1382485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solidFill>
                  <a:srgbClr val="04617B"/>
                </a:solidFill>
              </a:rPr>
              <a:t>Kanun Kapsamında “Bulunmayan” Görevliler </a:t>
            </a:r>
            <a:endParaRPr lang="tr-TR" dirty="0"/>
          </a:p>
        </p:txBody>
      </p:sp>
      <p:sp>
        <p:nvSpPr>
          <p:cNvPr id="3" name="İçerik Yer Tutucusu 2"/>
          <p:cNvSpPr>
            <a:spLocks noGrp="1"/>
          </p:cNvSpPr>
          <p:nvPr>
            <p:ph idx="1"/>
          </p:nvPr>
        </p:nvSpPr>
        <p:spPr/>
        <p:txBody>
          <a:bodyPr>
            <a:normAutofit fontScale="92500"/>
          </a:bodyPr>
          <a:lstStyle/>
          <a:p>
            <a:r>
              <a:rPr lang="tr-TR" dirty="0">
                <a:solidFill>
                  <a:srgbClr val="FF0000"/>
                </a:solidFill>
              </a:rPr>
              <a:t>2- İşçiler</a:t>
            </a:r>
            <a:r>
              <a:rPr lang="tr-TR" dirty="0"/>
              <a:t>:    657 sayılı Kanun’un 4 üncü maddesinde tanımlanmıştır:  “…</a:t>
            </a:r>
            <a:r>
              <a:rPr lang="tr-TR" i="1" dirty="0"/>
              <a:t>Memur, sözleşmeli  personel ve geçici personel dışında kalan ve ilgili mevzuatı gereğince tahsis edilen sürekli işçi kadrolarında belirsiz süreli iş sözleşmeleriyle çalıştırılan sürekli işçiler ile mevsimlik veya kampanya işlerinde ya da orman yangınıyla mücadele hizmetlerinde ilgili mevzuatına göre geçici iş pozisyonlarında altı aydan az olmak üzere  belirli süreli iş sözleşmeleriyle çalıştırılan geçici işçilerdir</a:t>
            </a:r>
            <a:r>
              <a:rPr lang="tr-TR" dirty="0"/>
              <a:t>…” </a:t>
            </a:r>
          </a:p>
          <a:p>
            <a:r>
              <a:rPr lang="tr-TR" dirty="0"/>
              <a:t> </a:t>
            </a:r>
          </a:p>
          <a:p>
            <a:r>
              <a:rPr lang="tr-TR" dirty="0"/>
              <a:t> </a:t>
            </a:r>
          </a:p>
        </p:txBody>
      </p:sp>
    </p:spTree>
    <p:extLst>
      <p:ext uri="{BB962C8B-B14F-4D97-AF65-F5344CB8AC3E}">
        <p14:creationId xmlns:p14="http://schemas.microsoft.com/office/powerpoint/2010/main" val="1875154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solidFill>
                  <a:srgbClr val="04617B"/>
                </a:solidFill>
              </a:rPr>
              <a:t>Kanun Kapsamında “Bulunmayan” Görevliler </a:t>
            </a:r>
            <a:endParaRPr lang="tr-TR" dirty="0"/>
          </a:p>
        </p:txBody>
      </p:sp>
      <p:sp>
        <p:nvSpPr>
          <p:cNvPr id="3" name="İçerik Yer Tutucusu 2"/>
          <p:cNvSpPr>
            <a:spLocks noGrp="1"/>
          </p:cNvSpPr>
          <p:nvPr>
            <p:ph idx="1"/>
          </p:nvPr>
        </p:nvSpPr>
        <p:spPr/>
        <p:txBody>
          <a:bodyPr>
            <a:normAutofit fontScale="92500"/>
          </a:bodyPr>
          <a:lstStyle/>
          <a:p>
            <a:r>
              <a:rPr lang="tr-TR" dirty="0"/>
              <a:t>3- </a:t>
            </a:r>
            <a:r>
              <a:rPr lang="tr-TR" dirty="0">
                <a:solidFill>
                  <a:srgbClr val="FF0000"/>
                </a:solidFill>
              </a:rPr>
              <a:t>Görevleri ve Sıfatları Sebebiyle Farklı Soruşturma Usulüne Tabi Olanlar</a:t>
            </a:r>
            <a:r>
              <a:rPr lang="tr-TR" dirty="0"/>
              <a:t>:    Anayasa ve ilgili kanunlar nedeniyle; </a:t>
            </a:r>
          </a:p>
          <a:p>
            <a:r>
              <a:rPr lang="tr-TR" dirty="0"/>
              <a:t> </a:t>
            </a:r>
          </a:p>
          <a:p>
            <a:r>
              <a:rPr lang="tr-TR" dirty="0"/>
              <a:t> Cumhurbaşkanı, Başbakan, Bakanlar, Milletvekilleri, Anayasa Mahkemesi Başkan ve Üyeleri, Yargıtay Başkan ve Üyeleri, Danıştay Başkan ve Üyeleri, Sayıştay Başkan ve Üyeleri, Hakimler ve Savcılar, Askeri Personel, Yüksek Öğretim Kurumları Personeli, Avukatlar, Noterler farklı soruşturma usullerine tabidirler.  </a:t>
            </a:r>
          </a:p>
          <a:p>
            <a:r>
              <a:rPr lang="tr-TR" dirty="0"/>
              <a:t> </a:t>
            </a:r>
          </a:p>
        </p:txBody>
      </p:sp>
    </p:spTree>
    <p:extLst>
      <p:ext uri="{BB962C8B-B14F-4D97-AF65-F5344CB8AC3E}">
        <p14:creationId xmlns:p14="http://schemas.microsoft.com/office/powerpoint/2010/main" val="1689956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solidFill>
                  <a:srgbClr val="04617B"/>
                </a:solidFill>
              </a:rPr>
              <a:t>Kanun Kapsamında “Bulunmayan” Görevliler </a:t>
            </a:r>
            <a:endParaRPr lang="tr-TR" dirty="0"/>
          </a:p>
        </p:txBody>
      </p:sp>
      <p:sp>
        <p:nvSpPr>
          <p:cNvPr id="3" name="İçerik Yer Tutucusu 2"/>
          <p:cNvSpPr>
            <a:spLocks noGrp="1"/>
          </p:cNvSpPr>
          <p:nvPr>
            <p:ph idx="1"/>
          </p:nvPr>
        </p:nvSpPr>
        <p:spPr/>
        <p:txBody>
          <a:bodyPr>
            <a:normAutofit/>
          </a:bodyPr>
          <a:lstStyle/>
          <a:p>
            <a:r>
              <a:rPr lang="tr-TR" dirty="0">
                <a:solidFill>
                  <a:srgbClr val="FF0000"/>
                </a:solidFill>
              </a:rPr>
              <a:t>4-Teşkilat Kanunları Nedeniyle Kapsam Dışında Kalanlar</a:t>
            </a:r>
            <a:r>
              <a:rPr lang="tr-TR" dirty="0"/>
              <a:t>:     İlgili kanunları nedeniyle;     KİT’leri genel müdür ve yönetim kurulu üyeleri hariç diğer personeli, BDDK personeli, Rekabet Kurumu personeli, RTÜK personeli</a:t>
            </a:r>
            <a:r>
              <a:rPr lang="tr-TR" dirty="0" smtClean="0"/>
              <a:t>, </a:t>
            </a:r>
            <a:r>
              <a:rPr lang="tr-TR" dirty="0"/>
              <a:t>SYDV mütevelli heyetinin memur ve diğer kamu diğer kamu görevlisi üyeleri hariç diğer üyeler ve personeli, Kalkınma Ajanslarının vali, belediye başkanı ve il genel meclisi üyeleri dışında kalan üye ve personeli, Vakıf, Dernek, Kooperatif personelleri.  </a:t>
            </a:r>
          </a:p>
        </p:txBody>
      </p:sp>
    </p:spTree>
    <p:extLst>
      <p:ext uri="{BB962C8B-B14F-4D97-AF65-F5344CB8AC3E}">
        <p14:creationId xmlns:p14="http://schemas.microsoft.com/office/powerpoint/2010/main" val="4246715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Kanun Kapsamına “Girmeyen” Suçlar </a:t>
            </a:r>
          </a:p>
        </p:txBody>
      </p:sp>
      <p:sp>
        <p:nvSpPr>
          <p:cNvPr id="3" name="İçerik Yer Tutucusu 2"/>
          <p:cNvSpPr>
            <a:spLocks noGrp="1"/>
          </p:cNvSpPr>
          <p:nvPr>
            <p:ph idx="1"/>
          </p:nvPr>
        </p:nvSpPr>
        <p:spPr/>
        <p:txBody>
          <a:bodyPr>
            <a:normAutofit fontScale="70000" lnSpcReduction="20000"/>
          </a:bodyPr>
          <a:lstStyle/>
          <a:p>
            <a:r>
              <a:rPr lang="tr-TR" dirty="0">
                <a:solidFill>
                  <a:srgbClr val="FF0000"/>
                </a:solidFill>
              </a:rPr>
              <a:t>Ağır Ceza</a:t>
            </a:r>
            <a:r>
              <a:rPr lang="tr-TR" dirty="0"/>
              <a:t>: Kanunların ayrıca görevli kıldığı haller saklı kalmak üzere ağırlaştırılmış müebbet hapis, müebbet hapis ve on yıldan fazla olan hapis cezalarını gerektiren suçlar.  </a:t>
            </a:r>
            <a:endParaRPr lang="en-US" dirty="0" smtClean="0"/>
          </a:p>
          <a:p>
            <a:r>
              <a:rPr lang="tr-TR" dirty="0" smtClean="0">
                <a:solidFill>
                  <a:srgbClr val="FF0000"/>
                </a:solidFill>
              </a:rPr>
              <a:t>Suçüstü </a:t>
            </a:r>
            <a:r>
              <a:rPr lang="tr-TR" dirty="0">
                <a:solidFill>
                  <a:srgbClr val="FF0000"/>
                </a:solidFill>
              </a:rPr>
              <a:t>Hali</a:t>
            </a:r>
            <a:r>
              <a:rPr lang="tr-TR" dirty="0"/>
              <a:t>: İşlenmekte olan suçlar ile henüz işlendiği için yakalanan kişinin, fiilin kısa bir süre önce işlendiğine ilişkin delillerle yakalanan kişinin, İşledikleri suçlardır.  </a:t>
            </a:r>
            <a:endParaRPr lang="en-US" dirty="0" smtClean="0"/>
          </a:p>
          <a:p>
            <a:r>
              <a:rPr lang="tr-TR" dirty="0" smtClean="0">
                <a:solidFill>
                  <a:srgbClr val="FF0000"/>
                </a:solidFill>
              </a:rPr>
              <a:t>Disiplin </a:t>
            </a:r>
            <a:r>
              <a:rPr lang="tr-TR" dirty="0">
                <a:solidFill>
                  <a:srgbClr val="FF0000"/>
                </a:solidFill>
              </a:rPr>
              <a:t>Suçları</a:t>
            </a:r>
            <a:r>
              <a:rPr lang="tr-TR" dirty="0"/>
              <a:t>: Kamu görevlileri için ilgili mevzuatla öngörülen “disiplin hükümleri” bu Kanun kapsamında değildir. Fiilin ayrıca disiplin suçu olması halinde, ilgili mevzuata göre disiplin soruşturması yapılır. </a:t>
            </a:r>
            <a:endParaRPr lang="en-US" dirty="0" smtClean="0"/>
          </a:p>
          <a:p>
            <a:r>
              <a:rPr lang="tr-TR" dirty="0">
                <a:solidFill>
                  <a:srgbClr val="FF0000"/>
                </a:solidFill>
              </a:rPr>
              <a:t>İşkence ve Eziyet Suçları</a:t>
            </a:r>
            <a:r>
              <a:rPr lang="tr-TR" dirty="0"/>
              <a:t>:    4483 sayılı Kanunda yer alan 765 sayılı </a:t>
            </a:r>
            <a:r>
              <a:rPr lang="tr-TR" dirty="0" err="1"/>
              <a:t>TCK’nun</a:t>
            </a:r>
            <a:r>
              <a:rPr lang="tr-TR" dirty="0"/>
              <a:t> 243 ve 245 ile 1412 sayılı </a:t>
            </a:r>
            <a:r>
              <a:rPr lang="tr-TR" dirty="0" err="1"/>
              <a:t>CMUK’nun</a:t>
            </a:r>
            <a:r>
              <a:rPr lang="tr-TR" dirty="0"/>
              <a:t> 154 üncü maddeleri,    5237 sayılı </a:t>
            </a:r>
            <a:r>
              <a:rPr lang="tr-TR" dirty="0" err="1"/>
              <a:t>TCK’nun</a:t>
            </a:r>
            <a:r>
              <a:rPr lang="tr-TR" dirty="0"/>
              <a:t> “işkence” başlıklı 94,   5237 sayılı </a:t>
            </a:r>
            <a:r>
              <a:rPr lang="tr-TR" dirty="0" err="1"/>
              <a:t>TCK’nun</a:t>
            </a:r>
            <a:r>
              <a:rPr lang="tr-TR" dirty="0"/>
              <a:t> “neticesi sebebiyle ağırlaştırılmış işkence” başlıklı 95,   5237 sayılı </a:t>
            </a:r>
            <a:r>
              <a:rPr lang="tr-TR" dirty="0" err="1"/>
              <a:t>TCK’nun</a:t>
            </a:r>
            <a:r>
              <a:rPr lang="tr-TR" dirty="0"/>
              <a:t> “eziyet” başlıklı 96,   5237 sayılı </a:t>
            </a:r>
            <a:r>
              <a:rPr lang="tr-TR" dirty="0" err="1"/>
              <a:t>TCK’nun</a:t>
            </a:r>
            <a:r>
              <a:rPr lang="tr-TR" dirty="0"/>
              <a:t> “zor kullanma yetkisine ilişkin sınırın aşılması” başlıklı 256 </a:t>
            </a:r>
            <a:r>
              <a:rPr lang="tr-TR" dirty="0" err="1"/>
              <a:t>ncı</a:t>
            </a:r>
            <a:r>
              <a:rPr lang="tr-TR" dirty="0"/>
              <a:t> maddeleri,    5271 sayılı </a:t>
            </a:r>
            <a:r>
              <a:rPr lang="tr-TR" dirty="0" err="1"/>
              <a:t>CMK’nun</a:t>
            </a:r>
            <a:r>
              <a:rPr lang="tr-TR" dirty="0"/>
              <a:t> “Cumhuriyet savcısının görev ve yetkileri” başlıklı 161 inci maddelerine karşılık gelmektedir. </a:t>
            </a:r>
          </a:p>
        </p:txBody>
      </p:sp>
    </p:spTree>
    <p:extLst>
      <p:ext uri="{BB962C8B-B14F-4D97-AF65-F5344CB8AC3E}">
        <p14:creationId xmlns:p14="http://schemas.microsoft.com/office/powerpoint/2010/main" val="2107146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a:solidFill>
                  <a:srgbClr val="04617B"/>
                </a:solidFill>
              </a:rPr>
              <a:t>Kanun Kapsamına “Girmeyen” Suçlar </a:t>
            </a:r>
            <a:endParaRPr lang="tr-TR" dirty="0"/>
          </a:p>
        </p:txBody>
      </p:sp>
      <p:sp>
        <p:nvSpPr>
          <p:cNvPr id="3" name="İçerik Yer Tutucusu 2"/>
          <p:cNvSpPr>
            <a:spLocks noGrp="1"/>
          </p:cNvSpPr>
          <p:nvPr>
            <p:ph idx="1"/>
          </p:nvPr>
        </p:nvSpPr>
        <p:spPr/>
        <p:txBody>
          <a:bodyPr>
            <a:normAutofit fontScale="85000" lnSpcReduction="10000"/>
          </a:bodyPr>
          <a:lstStyle/>
          <a:p>
            <a:r>
              <a:rPr lang="tr-TR" dirty="0"/>
              <a:t>1) </a:t>
            </a:r>
            <a:r>
              <a:rPr lang="tr-TR" dirty="0">
                <a:solidFill>
                  <a:srgbClr val="FF0000"/>
                </a:solidFill>
              </a:rPr>
              <a:t>3628 Sayılı Mal Bildiriminde Bulunulması, Rüşvet ve Yolsuzluklarla Mücadele Kanunu</a:t>
            </a:r>
            <a:r>
              <a:rPr lang="tr-TR" dirty="0"/>
              <a:t>:  -Süresinde Mal Bildiriminde Bulunmamak, Mal Bildirimi İçeriğini Açıklamak, Gerçeğe Aykırı Beyanda Bulunmak, Haksız Mal Edinmek, Kaçırmak ve Gizlemek,  -İrtikap, Rüşvet, Basit ve Nitelikli Zimmet, Görev Sırasında veya Görevden Dolayı Kaçakçılık, Resmi İhale ve Alım ve Satımlara Fesat Karıştırmak, Devlet Sırlarının Açıklamak veya Açıklanmasına Sebebiyet Vermek. 4389 sayılı Bankalar Kanununda Yazılı Suçlar.  </a:t>
            </a:r>
            <a:endParaRPr lang="en-US" dirty="0" smtClean="0"/>
          </a:p>
          <a:p>
            <a:r>
              <a:rPr lang="tr-TR" dirty="0" smtClean="0"/>
              <a:t>2</a:t>
            </a:r>
            <a:r>
              <a:rPr lang="tr-TR" dirty="0"/>
              <a:t>) </a:t>
            </a:r>
            <a:r>
              <a:rPr lang="tr-TR" dirty="0">
                <a:solidFill>
                  <a:srgbClr val="FF0000"/>
                </a:solidFill>
              </a:rPr>
              <a:t>5816 Sayılı Atatürk Aleyhine İşlenen Suçlar Hakkında Kan</a:t>
            </a:r>
            <a:r>
              <a:rPr lang="tr-TR" dirty="0"/>
              <a:t>un  </a:t>
            </a:r>
            <a:endParaRPr lang="en-US" dirty="0" smtClean="0"/>
          </a:p>
          <a:p>
            <a:r>
              <a:rPr lang="tr-TR" dirty="0" smtClean="0"/>
              <a:t>3</a:t>
            </a:r>
            <a:r>
              <a:rPr lang="tr-TR" dirty="0"/>
              <a:t>) </a:t>
            </a:r>
            <a:r>
              <a:rPr lang="tr-TR" dirty="0">
                <a:solidFill>
                  <a:srgbClr val="FF0000"/>
                </a:solidFill>
              </a:rPr>
              <a:t>298 Sayılı Seçimlerin Temel Hükümleri ve Seçmen Kütükleri Hak. Kanun  </a:t>
            </a:r>
            <a:endParaRPr lang="en-US" dirty="0" smtClean="0">
              <a:solidFill>
                <a:srgbClr val="FF0000"/>
              </a:solidFill>
            </a:endParaRPr>
          </a:p>
          <a:p>
            <a:r>
              <a:rPr lang="tr-TR" dirty="0" smtClean="0"/>
              <a:t>4</a:t>
            </a:r>
            <a:r>
              <a:rPr lang="tr-TR" dirty="0"/>
              <a:t>) </a:t>
            </a:r>
            <a:r>
              <a:rPr lang="tr-TR" dirty="0">
                <a:solidFill>
                  <a:srgbClr val="FF0000"/>
                </a:solidFill>
              </a:rPr>
              <a:t>3713 Sayılı Terörle Mücadele Kanunu </a:t>
            </a:r>
          </a:p>
        </p:txBody>
      </p:sp>
    </p:spTree>
    <p:extLst>
      <p:ext uri="{BB962C8B-B14F-4D97-AF65-F5344CB8AC3E}">
        <p14:creationId xmlns:p14="http://schemas.microsoft.com/office/powerpoint/2010/main" val="1285594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GİRİŞ</a:t>
            </a:r>
            <a:endParaRPr lang="tr-TR" dirty="0"/>
          </a:p>
        </p:txBody>
      </p:sp>
      <p:sp>
        <p:nvSpPr>
          <p:cNvPr id="3" name="İçerik Yer Tutucusu 2"/>
          <p:cNvSpPr>
            <a:spLocks noGrp="1"/>
          </p:cNvSpPr>
          <p:nvPr>
            <p:ph idx="1"/>
          </p:nvPr>
        </p:nvSpPr>
        <p:spPr/>
        <p:txBody>
          <a:bodyPr>
            <a:normAutofit fontScale="77500" lnSpcReduction="20000"/>
          </a:bodyPr>
          <a:lstStyle/>
          <a:p>
            <a:r>
              <a:rPr lang="tr-TR" dirty="0"/>
              <a:t>Anayasa 129. madde 6 </a:t>
            </a:r>
            <a:r>
              <a:rPr lang="tr-TR" dirty="0" smtClean="0"/>
              <a:t>fıkrası </a:t>
            </a:r>
            <a:r>
              <a:rPr lang="tr-TR" dirty="0"/>
              <a:t>“</a:t>
            </a:r>
            <a:r>
              <a:rPr lang="tr-TR" i="1" dirty="0"/>
              <a:t>Memurlar ve diğer kamu görevlileri hakkında işledikleri iddia edilen suçlardan ötürü ceza kovuşturması açılması, kanunla belirlenen istisnalar dışında, kanunun gösterdiği idarî merciin iznine bağlıdır</a:t>
            </a:r>
            <a:r>
              <a:rPr lang="tr-TR" dirty="0"/>
              <a:t>.” </a:t>
            </a:r>
            <a:r>
              <a:rPr lang="tr-TR" dirty="0" smtClean="0"/>
              <a:t> </a:t>
            </a:r>
            <a:r>
              <a:rPr lang="tr-TR" dirty="0"/>
              <a:t>ve 657 sayılı DMK 24. </a:t>
            </a:r>
            <a:r>
              <a:rPr lang="tr-TR" dirty="0" smtClean="0"/>
              <a:t>maddesinin </a:t>
            </a:r>
            <a:r>
              <a:rPr lang="tr-TR" dirty="0"/>
              <a:t>“</a:t>
            </a:r>
            <a:r>
              <a:rPr lang="tr-TR" i="1" dirty="0"/>
              <a:t>Devlet memurlarının görevleri ile ilgili veya görevleri sırasında işledikleri suçlardan dolayı soruşturma ve kovuşturma yapılması ve haklarında dava açılması özel hükümlere tabidir</a:t>
            </a:r>
            <a:r>
              <a:rPr lang="tr-TR" dirty="0"/>
              <a:t>.” hükümleri </a:t>
            </a:r>
            <a:r>
              <a:rPr lang="tr-TR" dirty="0" smtClean="0"/>
              <a:t>gereği kanunun </a:t>
            </a:r>
            <a:r>
              <a:rPr lang="tr-TR" dirty="0"/>
              <a:t>gösterdiği idari merciinin izini olmadan memurlar ve kamu görevlileri hakkında işlediği iddia edilen suçlardan ötürü ceza </a:t>
            </a:r>
            <a:r>
              <a:rPr lang="tr-TR" dirty="0" smtClean="0"/>
              <a:t>soruşturması  </a:t>
            </a:r>
            <a:r>
              <a:rPr lang="tr-TR" dirty="0"/>
              <a:t>açılamayacak, izin olmadan memur ve kamu görevlileri yargılanamayacaktır.  </a:t>
            </a:r>
          </a:p>
          <a:p>
            <a:endParaRPr lang="tr-TR" dirty="0"/>
          </a:p>
          <a:p>
            <a:r>
              <a:rPr lang="tr-TR" dirty="0" smtClean="0"/>
              <a:t>Anayasa’nın </a:t>
            </a:r>
            <a:r>
              <a:rPr lang="tr-TR" dirty="0"/>
              <a:t>129. maddesine yer alan bu hükümden yola çıkarak kamu görevlilerinin soruşturma usullerini düzenleyen 4483 sayılı Memurlar Ve Diğer Kamu Görevlilerinin Yargılanması Hakkında Kanun çıkartılmıştır.  </a:t>
            </a:r>
          </a:p>
        </p:txBody>
      </p:sp>
    </p:spTree>
    <p:extLst>
      <p:ext uri="{BB962C8B-B14F-4D97-AF65-F5344CB8AC3E}">
        <p14:creationId xmlns:p14="http://schemas.microsoft.com/office/powerpoint/2010/main" val="106526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Kanun Kapsamına “Giren” Suçlar </a:t>
            </a:r>
          </a:p>
        </p:txBody>
      </p:sp>
      <p:sp>
        <p:nvSpPr>
          <p:cNvPr id="3" name="İçerik Yer Tutucusu 2"/>
          <p:cNvSpPr>
            <a:spLocks noGrp="1"/>
          </p:cNvSpPr>
          <p:nvPr>
            <p:ph idx="1"/>
          </p:nvPr>
        </p:nvSpPr>
        <p:spPr/>
        <p:txBody>
          <a:bodyPr/>
          <a:lstStyle/>
          <a:p>
            <a:r>
              <a:rPr lang="tr-TR" dirty="0">
                <a:solidFill>
                  <a:srgbClr val="FF0000"/>
                </a:solidFill>
              </a:rPr>
              <a:t>Görev:</a:t>
            </a:r>
            <a:r>
              <a:rPr lang="tr-TR" dirty="0"/>
              <a:t> Memur ve diğer kamu görevlilerine kanun, tüzük ve yönetmelikler ile 657 sayılı Kanunun 11 </a:t>
            </a:r>
            <a:r>
              <a:rPr lang="tr-TR" dirty="0" err="1"/>
              <a:t>nci</a:t>
            </a:r>
            <a:r>
              <a:rPr lang="tr-TR" dirty="0"/>
              <a:t> maddesine göre verilen idari işlerdir</a:t>
            </a:r>
            <a:r>
              <a:rPr lang="tr-TR" dirty="0" smtClean="0"/>
              <a:t>.   </a:t>
            </a:r>
            <a:endParaRPr lang="en-US" dirty="0" smtClean="0"/>
          </a:p>
          <a:p>
            <a:r>
              <a:rPr lang="tr-TR" dirty="0" smtClean="0">
                <a:solidFill>
                  <a:srgbClr val="FF0000"/>
                </a:solidFill>
              </a:rPr>
              <a:t>Suç</a:t>
            </a:r>
            <a:r>
              <a:rPr lang="tr-TR" dirty="0"/>
              <a:t>: Türk Ceza Kanunu ile ceza hükmü içeren diğer kanunlarda suç olarak tanımlanan eylemlerdir</a:t>
            </a:r>
            <a:r>
              <a:rPr lang="tr-TR" dirty="0" smtClean="0"/>
              <a:t>.</a:t>
            </a:r>
          </a:p>
          <a:p>
            <a:r>
              <a:rPr lang="tr-TR" dirty="0" smtClean="0">
                <a:solidFill>
                  <a:srgbClr val="FF0000"/>
                </a:solidFill>
              </a:rPr>
              <a:t>Görev </a:t>
            </a:r>
            <a:r>
              <a:rPr lang="tr-TR" dirty="0">
                <a:solidFill>
                  <a:srgbClr val="FF0000"/>
                </a:solidFill>
              </a:rPr>
              <a:t>Sebebiyle İşlenen Suç</a:t>
            </a:r>
            <a:r>
              <a:rPr lang="tr-TR" dirty="0"/>
              <a:t>: Memurlar ve diğer kamu görevlilerinin idari nitelikteki memuriyet görevlerinin yapılması ya da yapılmaması sebebiyle işledikleri suçlardır. </a:t>
            </a:r>
          </a:p>
        </p:txBody>
      </p:sp>
    </p:spTree>
    <p:extLst>
      <p:ext uri="{BB962C8B-B14F-4D97-AF65-F5344CB8AC3E}">
        <p14:creationId xmlns:p14="http://schemas.microsoft.com/office/powerpoint/2010/main" val="3553482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İzin vermeye yetkili merciler </a:t>
            </a:r>
          </a:p>
        </p:txBody>
      </p:sp>
      <p:sp>
        <p:nvSpPr>
          <p:cNvPr id="3" name="İçerik Yer Tutucusu 2"/>
          <p:cNvSpPr>
            <a:spLocks noGrp="1"/>
          </p:cNvSpPr>
          <p:nvPr>
            <p:ph idx="1"/>
          </p:nvPr>
        </p:nvSpPr>
        <p:spPr/>
        <p:txBody>
          <a:bodyPr>
            <a:normAutofit fontScale="70000" lnSpcReduction="20000"/>
          </a:bodyPr>
          <a:lstStyle/>
          <a:p>
            <a:r>
              <a:rPr lang="tr-TR" dirty="0"/>
              <a:t> Madde 3 – Soruşturma izni yetkisi,   </a:t>
            </a:r>
            <a:endParaRPr lang="en-US" dirty="0" smtClean="0"/>
          </a:p>
          <a:p>
            <a:r>
              <a:rPr lang="tr-TR" dirty="0" smtClean="0"/>
              <a:t>a</a:t>
            </a:r>
            <a:r>
              <a:rPr lang="tr-TR" dirty="0"/>
              <a:t>) İlçede görevli memurlar ve diğer kamu görevlileri hakkında </a:t>
            </a:r>
            <a:r>
              <a:rPr lang="tr-TR" dirty="0">
                <a:solidFill>
                  <a:srgbClr val="FF0000"/>
                </a:solidFill>
              </a:rPr>
              <a:t>kaymakam</a:t>
            </a:r>
            <a:r>
              <a:rPr lang="tr-TR" dirty="0"/>
              <a:t>,  </a:t>
            </a:r>
            <a:endParaRPr lang="en-US" dirty="0" smtClean="0"/>
          </a:p>
          <a:p>
            <a:r>
              <a:rPr lang="tr-TR" dirty="0" smtClean="0"/>
              <a:t> </a:t>
            </a:r>
            <a:r>
              <a:rPr lang="tr-TR" dirty="0"/>
              <a:t>b) İlde ve merkez ilçede görevli memurlar ve diğer kamu görevlileri hakkında </a:t>
            </a:r>
            <a:r>
              <a:rPr lang="tr-TR" dirty="0">
                <a:solidFill>
                  <a:srgbClr val="FF0000"/>
                </a:solidFill>
              </a:rPr>
              <a:t>vali,   </a:t>
            </a:r>
            <a:endParaRPr lang="en-US" dirty="0" smtClean="0">
              <a:solidFill>
                <a:srgbClr val="FF0000"/>
              </a:solidFill>
            </a:endParaRPr>
          </a:p>
          <a:p>
            <a:r>
              <a:rPr lang="tr-TR" dirty="0" smtClean="0"/>
              <a:t>c</a:t>
            </a:r>
            <a:r>
              <a:rPr lang="tr-TR" dirty="0"/>
              <a:t>) </a:t>
            </a:r>
            <a:r>
              <a:rPr lang="tr-TR" dirty="0">
                <a:solidFill>
                  <a:srgbClr val="FF0000"/>
                </a:solidFill>
              </a:rPr>
              <a:t>Bölge düzeyinde teşkilatlanan kurum ve kuruluşlarda </a:t>
            </a:r>
            <a:r>
              <a:rPr lang="tr-TR" dirty="0"/>
              <a:t>görev yapan memurlar ve diğer kamu görevlileri hakkında görev yaptıkları </a:t>
            </a:r>
            <a:r>
              <a:rPr lang="tr-TR" dirty="0">
                <a:solidFill>
                  <a:srgbClr val="FF0000"/>
                </a:solidFill>
              </a:rPr>
              <a:t>ilin valisi,  </a:t>
            </a:r>
            <a:endParaRPr lang="en-US" dirty="0" smtClean="0">
              <a:solidFill>
                <a:srgbClr val="FF0000"/>
              </a:solidFill>
            </a:endParaRPr>
          </a:p>
          <a:p>
            <a:r>
              <a:rPr lang="tr-TR" dirty="0">
                <a:solidFill>
                  <a:srgbClr val="FF0000"/>
                </a:solidFill>
              </a:rPr>
              <a:t> </a:t>
            </a:r>
            <a:r>
              <a:rPr lang="tr-TR" dirty="0"/>
              <a:t>i) İlçelerdeki belde belediye başkanları ve belde belediye meclisi üyeleri hakkında kaymakam, merkez ilçelerdeki belde belediye başkanları ve belde belediye meclisi üyeleri hakkında bulundukları ilin valisi,  </a:t>
            </a:r>
            <a:endParaRPr lang="en-US" dirty="0" smtClean="0"/>
          </a:p>
          <a:p>
            <a:r>
              <a:rPr lang="tr-TR" dirty="0" smtClean="0"/>
              <a:t> </a:t>
            </a:r>
            <a:r>
              <a:rPr lang="tr-TR" dirty="0"/>
              <a:t>j) Köy ve mahalle muhtarları ile bu Kanun kapsamına giren diğer memurlar ve kamu görevlileri hakkında ilçelerde kaymakam, merkez ilçede vali,   </a:t>
            </a:r>
            <a:endParaRPr lang="en-US" dirty="0" smtClean="0"/>
          </a:p>
          <a:p>
            <a:r>
              <a:rPr lang="tr-TR" dirty="0" smtClean="0"/>
              <a:t>Yokluklarında </a:t>
            </a:r>
            <a:r>
              <a:rPr lang="tr-TR" dirty="0"/>
              <a:t>ise vekilleri tarafından bizzat kullanılır.   Yetkili mercilerin saptanmasında, memur veya kamu görevlisinin </a:t>
            </a:r>
            <a:r>
              <a:rPr lang="tr-TR" dirty="0">
                <a:solidFill>
                  <a:srgbClr val="C00000"/>
                </a:solidFill>
              </a:rPr>
              <a:t>suç tarihindeki görevi </a:t>
            </a:r>
            <a:r>
              <a:rPr lang="tr-TR" dirty="0"/>
              <a:t>esas alınır.  </a:t>
            </a:r>
            <a:endParaRPr lang="en-US" dirty="0" smtClean="0"/>
          </a:p>
          <a:p>
            <a:r>
              <a:rPr lang="tr-TR" dirty="0" smtClean="0"/>
              <a:t>Ast </a:t>
            </a:r>
            <a:r>
              <a:rPr lang="tr-TR" dirty="0"/>
              <a:t>memur ile üst memurun aynı fiile </a:t>
            </a:r>
            <a:r>
              <a:rPr lang="tr-TR" dirty="0">
                <a:solidFill>
                  <a:srgbClr val="C00000"/>
                </a:solidFill>
              </a:rPr>
              <a:t>iştiraki halinde </a:t>
            </a:r>
            <a:r>
              <a:rPr lang="tr-TR" dirty="0"/>
              <a:t>izin, üst memurun bağlı olduğu merciden istenir. </a:t>
            </a:r>
            <a:endParaRPr lang="en-US" dirty="0" smtClean="0"/>
          </a:p>
          <a:p>
            <a:pPr marL="0" indent="0">
              <a:buNone/>
            </a:pPr>
            <a:endParaRPr lang="tr-TR" dirty="0"/>
          </a:p>
        </p:txBody>
      </p:sp>
    </p:spTree>
    <p:extLst>
      <p:ext uri="{BB962C8B-B14F-4D97-AF65-F5344CB8AC3E}">
        <p14:creationId xmlns:p14="http://schemas.microsoft.com/office/powerpoint/2010/main" val="1481225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4483 sayılı Kanun uygulamasında, </a:t>
            </a:r>
            <a:r>
              <a:rPr lang="tr-TR" dirty="0">
                <a:solidFill>
                  <a:srgbClr val="C00000"/>
                </a:solidFill>
              </a:rPr>
              <a:t>geçici süreli görevlendirilen memurlar </a:t>
            </a:r>
            <a:r>
              <a:rPr lang="tr-TR" dirty="0"/>
              <a:t>hakkında soruşturma izin yetkisi görevli olduğu yerdeki yetkili amirler tarafından kullanılacaktır.  </a:t>
            </a:r>
            <a:endParaRPr lang="en-US" dirty="0" smtClean="0"/>
          </a:p>
          <a:p>
            <a:r>
              <a:rPr lang="tr-TR" dirty="0">
                <a:solidFill>
                  <a:srgbClr val="C00000"/>
                </a:solidFill>
              </a:rPr>
              <a:t>Soruşturma izni verme yetkisi</a:t>
            </a:r>
            <a:r>
              <a:rPr lang="tr-TR" dirty="0"/>
              <a:t>; </a:t>
            </a:r>
            <a:r>
              <a:rPr lang="tr-TR" dirty="0" smtClean="0"/>
              <a:t> </a:t>
            </a:r>
            <a:r>
              <a:rPr lang="tr-TR" dirty="0"/>
              <a:t>İdarece yapılan “ön inceleme” sonucunda iddia edilen suçu işlediği kanaati üzerine ilgili memur ve diğer kamu görevlileri hakkında ilgili Cumhuriyet başsavcısına, CMK hükümlerine göre “soruşturma” yapmasına izin verme yetkisidir. </a:t>
            </a:r>
          </a:p>
          <a:p>
            <a:r>
              <a:rPr lang="tr-TR" dirty="0"/>
              <a:t> </a:t>
            </a:r>
          </a:p>
        </p:txBody>
      </p:sp>
    </p:spTree>
    <p:extLst>
      <p:ext uri="{BB962C8B-B14F-4D97-AF65-F5344CB8AC3E}">
        <p14:creationId xmlns:p14="http://schemas.microsoft.com/office/powerpoint/2010/main" val="2680844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Olayın yetkili mercie iletilmesi, işleme konulmayacak ihbar ve şikayetler </a:t>
            </a:r>
          </a:p>
        </p:txBody>
      </p:sp>
      <p:sp>
        <p:nvSpPr>
          <p:cNvPr id="3" name="İçerik Yer Tutucusu 2"/>
          <p:cNvSpPr>
            <a:spLocks noGrp="1"/>
          </p:cNvSpPr>
          <p:nvPr>
            <p:ph idx="1"/>
          </p:nvPr>
        </p:nvSpPr>
        <p:spPr/>
        <p:txBody>
          <a:bodyPr>
            <a:normAutofit fontScale="62500" lnSpcReduction="20000"/>
          </a:bodyPr>
          <a:lstStyle/>
          <a:p>
            <a:r>
              <a:rPr lang="tr-TR" dirty="0"/>
              <a:t> Madde 4 – </a:t>
            </a:r>
            <a:r>
              <a:rPr lang="tr-TR" dirty="0">
                <a:solidFill>
                  <a:srgbClr val="C00000"/>
                </a:solidFill>
              </a:rPr>
              <a:t>Cumhuriyet başsavcıları</a:t>
            </a:r>
            <a:r>
              <a:rPr lang="tr-TR" dirty="0"/>
              <a:t>, memurlar ve diğer kamu görevlilerinin bu Kanun kapsamına giren suçlarına ilişkin herhangi bir ihbar veya şikayet aldıklarında veya böyle bir durumu öğrendiklerinde ivedilikle toplanması gerekli ve kaybolma ihtimali bulunan delilleri tespitten başka hiçbir işlem yapmayarak ve hakkında ihbar veya şikayette bulunulan memur veya diğer kamu görevlisinin ifadesine başvurmaksızın evrakın bir örneğini ilgili makama göndererek soruşturma izni isterler.             </a:t>
            </a:r>
            <a:endParaRPr lang="en-US" dirty="0" smtClean="0"/>
          </a:p>
          <a:p>
            <a:r>
              <a:rPr lang="tr-TR" dirty="0" smtClean="0"/>
              <a:t> </a:t>
            </a:r>
            <a:r>
              <a:rPr lang="tr-TR" dirty="0">
                <a:solidFill>
                  <a:srgbClr val="C00000"/>
                </a:solidFill>
              </a:rPr>
              <a:t>Diğer makam ve memurlarla kamu görevlileri </a:t>
            </a:r>
            <a:r>
              <a:rPr lang="tr-TR" dirty="0"/>
              <a:t>de, bu Kanun kapsamına giren bir suç işlendiğini ihbar, şikayet, bilgi, belge veya bulgulara dayanarak öğrendiklerinde durumu izin vermeye yetkili mercie iletirler. </a:t>
            </a:r>
            <a:endParaRPr lang="en-US" dirty="0" smtClean="0"/>
          </a:p>
          <a:p>
            <a:r>
              <a:rPr lang="tr-TR" dirty="0"/>
              <a:t>(Değişik üçüncü fıkra: 17/7/2004-5232/2 </a:t>
            </a:r>
            <a:r>
              <a:rPr lang="tr-TR" dirty="0" err="1"/>
              <a:t>md.</a:t>
            </a:r>
            <a:r>
              <a:rPr lang="tr-TR" dirty="0"/>
              <a:t>) Bu Kanuna göre memurlar ve diğer kamu görevlileri hakkında yapılacak ihbar ve şikâyetlerin </a:t>
            </a:r>
            <a:r>
              <a:rPr lang="tr-TR" dirty="0">
                <a:solidFill>
                  <a:srgbClr val="C00000"/>
                </a:solidFill>
              </a:rPr>
              <a:t>soyut ve genel nitelikte olmaması</a:t>
            </a:r>
            <a:r>
              <a:rPr lang="tr-TR" dirty="0"/>
              <a:t>, </a:t>
            </a:r>
            <a:r>
              <a:rPr lang="tr-TR" dirty="0">
                <a:solidFill>
                  <a:srgbClr val="C00000"/>
                </a:solidFill>
              </a:rPr>
              <a:t>ihbar veya şikâyetlerde kişi veya olay belirtilmesi</a:t>
            </a:r>
            <a:r>
              <a:rPr lang="tr-TR" dirty="0"/>
              <a:t>, </a:t>
            </a:r>
            <a:r>
              <a:rPr lang="tr-TR" dirty="0">
                <a:solidFill>
                  <a:srgbClr val="C00000"/>
                </a:solidFill>
              </a:rPr>
              <a:t>iddiaların ciddî bulgu ve belgelere dayanması</a:t>
            </a:r>
            <a:r>
              <a:rPr lang="tr-TR" dirty="0"/>
              <a:t>, </a:t>
            </a:r>
            <a:r>
              <a:rPr lang="tr-TR" dirty="0">
                <a:solidFill>
                  <a:srgbClr val="C00000"/>
                </a:solidFill>
              </a:rPr>
              <a:t>ihbar veya şikâyet dilekçesinde dilekçe sahibinin doğru ad, </a:t>
            </a:r>
            <a:r>
              <a:rPr lang="tr-TR" dirty="0" err="1">
                <a:solidFill>
                  <a:srgbClr val="C00000"/>
                </a:solidFill>
              </a:rPr>
              <a:t>soyad</a:t>
            </a:r>
            <a:r>
              <a:rPr lang="tr-TR" dirty="0">
                <a:solidFill>
                  <a:srgbClr val="C00000"/>
                </a:solidFill>
              </a:rPr>
              <a:t> ve imzası ile iş veya ikametgâh adresinin bulunması</a:t>
            </a:r>
            <a:r>
              <a:rPr lang="tr-TR" dirty="0"/>
              <a:t> zorunludur.           </a:t>
            </a:r>
            <a:endParaRPr lang="en-US" dirty="0" smtClean="0"/>
          </a:p>
          <a:p>
            <a:r>
              <a:rPr lang="tr-TR" dirty="0" smtClean="0"/>
              <a:t>(</a:t>
            </a:r>
            <a:r>
              <a:rPr lang="tr-TR" dirty="0"/>
              <a:t>Değişik dördüncü fıkra: 17/7/2004-5232/2 </a:t>
            </a:r>
            <a:r>
              <a:rPr lang="tr-TR" dirty="0" err="1"/>
              <a:t>md.</a:t>
            </a:r>
            <a:r>
              <a:rPr lang="tr-TR" dirty="0"/>
              <a:t>) Üçüncü fıkradaki şartları taşımayan ihbar ve şikâyetler Cumhuriyet başsavcıları ve izin vermeye yetkili merciler tarafından işleme konulmaz ve durum, ihbar veya şikâyette bulunana bildirilir. Ancak iddiaların, sıhhati şüpheye mahal vermeyecek belgelerle ortaya konulmuş olması halinde ad, </a:t>
            </a:r>
            <a:r>
              <a:rPr lang="tr-TR" dirty="0" err="1"/>
              <a:t>soyad</a:t>
            </a:r>
            <a:r>
              <a:rPr lang="tr-TR" dirty="0"/>
              <a:t> ve imza ile iş veya ikametgâh adresinin doğruluğu şartı aranmaz. </a:t>
            </a:r>
            <a:r>
              <a:rPr lang="tr-TR" dirty="0" smtClean="0"/>
              <a:t>Başsavcılar ve yetkili merciler ihbarcı veya şikâyetçinin kimlik bilgilerini gizli tutmak zorundadır. </a:t>
            </a:r>
            <a:endParaRPr lang="tr-TR" dirty="0"/>
          </a:p>
        </p:txBody>
      </p:sp>
    </p:spTree>
    <p:extLst>
      <p:ext uri="{BB962C8B-B14F-4D97-AF65-F5344CB8AC3E}">
        <p14:creationId xmlns:p14="http://schemas.microsoft.com/office/powerpoint/2010/main" val="3296061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3528" y="1124744"/>
            <a:ext cx="8363272" cy="722344"/>
          </a:xfrm>
        </p:spPr>
        <p:txBody>
          <a:bodyPr>
            <a:normAutofit/>
          </a:bodyPr>
          <a:lstStyle/>
          <a:p>
            <a:r>
              <a:rPr lang="tr-TR" sz="3200" dirty="0" smtClean="0"/>
              <a:t>İşleme </a:t>
            </a:r>
            <a:r>
              <a:rPr lang="tr-TR" sz="3200" dirty="0"/>
              <a:t>konulmayacak ihbar ve şikayetler </a:t>
            </a: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1-Memurlar </a:t>
            </a:r>
            <a:r>
              <a:rPr lang="tr-TR" dirty="0"/>
              <a:t>ve diğer kamu görevlileri hakkında yapılan soyut ve genel nitelikteki ihbar ve </a:t>
            </a:r>
            <a:r>
              <a:rPr lang="tr-TR" dirty="0" smtClean="0"/>
              <a:t>şikâyetler,</a:t>
            </a:r>
            <a:endParaRPr lang="tr-TR" dirty="0"/>
          </a:p>
          <a:p>
            <a:pPr marL="0" indent="0">
              <a:buNone/>
            </a:pPr>
            <a:r>
              <a:rPr lang="tr-TR" dirty="0" smtClean="0"/>
              <a:t>2-İhbar </a:t>
            </a:r>
            <a:r>
              <a:rPr lang="tr-TR" dirty="0"/>
              <a:t>veya şikâyetlerde kişi veya olay belirtilmemesi,</a:t>
            </a:r>
          </a:p>
          <a:p>
            <a:pPr marL="0" indent="0">
              <a:buNone/>
            </a:pPr>
            <a:r>
              <a:rPr lang="tr-TR" dirty="0" smtClean="0"/>
              <a:t>3-İddiaların </a:t>
            </a:r>
            <a:r>
              <a:rPr lang="tr-TR" dirty="0"/>
              <a:t>ciddî bulgu ve belgelere dayanmaması,</a:t>
            </a:r>
          </a:p>
          <a:p>
            <a:pPr marL="0" indent="0">
              <a:buNone/>
            </a:pPr>
            <a:r>
              <a:rPr lang="tr-TR" dirty="0" smtClean="0"/>
              <a:t>4-İhbar </a:t>
            </a:r>
            <a:r>
              <a:rPr lang="tr-TR" dirty="0"/>
              <a:t>veya şikâyet dilekçesinde dilekçe sahibinin ad, </a:t>
            </a:r>
            <a:r>
              <a:rPr lang="tr-TR" dirty="0" err="1"/>
              <a:t>soyad</a:t>
            </a:r>
            <a:r>
              <a:rPr lang="tr-TR" dirty="0"/>
              <a:t>, imza ve adresinin </a:t>
            </a:r>
            <a:r>
              <a:rPr lang="tr-TR" dirty="0" smtClean="0"/>
              <a:t>bulunmaması,</a:t>
            </a:r>
            <a:endParaRPr lang="tr-TR" dirty="0"/>
          </a:p>
          <a:p>
            <a:pPr marL="0" indent="0">
              <a:buNone/>
            </a:pPr>
            <a:r>
              <a:rPr lang="tr-TR" dirty="0" smtClean="0"/>
              <a:t>5-Yetkili </a:t>
            </a:r>
            <a:r>
              <a:rPr lang="tr-TR" dirty="0"/>
              <a:t>merciler ihbar ve şikâyetler konusunda daha önce sonuçlandırılmış bir ön inceleme </a:t>
            </a:r>
            <a:r>
              <a:rPr lang="tr-TR" dirty="0" smtClean="0"/>
              <a:t>olması halinde ihbar ve şikayet işleme konulmayacaktır. İstisnası;</a:t>
            </a:r>
          </a:p>
          <a:p>
            <a:r>
              <a:rPr lang="tr-TR" dirty="0"/>
              <a:t>İddiaların, sıhhati şüpheye mahal vermeyecek belgelerle ortaya konulmuş olması halinde ad, </a:t>
            </a:r>
            <a:r>
              <a:rPr lang="tr-TR" dirty="0" err="1"/>
              <a:t>soyad</a:t>
            </a:r>
            <a:r>
              <a:rPr lang="tr-TR" dirty="0"/>
              <a:t> ve imza ile iş veya ikametgâh adresinin doğruluğu şartı aranmaz.</a:t>
            </a:r>
          </a:p>
          <a:p>
            <a:r>
              <a:rPr lang="tr-TR" dirty="0"/>
              <a:t>Yukarıda belirtilen 1, 2 ve 3. maddede yer alan hususlarda yine de işleme konulmaz. İstisna sadece 4. maddede </a:t>
            </a:r>
            <a:r>
              <a:rPr lang="tr-TR" dirty="0" err="1"/>
              <a:t>belirtilenad</a:t>
            </a:r>
            <a:r>
              <a:rPr lang="tr-TR" dirty="0"/>
              <a:t>, </a:t>
            </a:r>
            <a:r>
              <a:rPr lang="tr-TR" dirty="0" err="1"/>
              <a:t>soyad</a:t>
            </a:r>
            <a:r>
              <a:rPr lang="tr-TR" dirty="0"/>
              <a:t>, imza ve adresinin bulunmamasına ilişkindir.</a:t>
            </a:r>
          </a:p>
          <a:p>
            <a:r>
              <a:rPr lang="tr-TR" dirty="0"/>
              <a:t>İhbar veya şikâyet eden kişilerin konu ile ilgili olarak daha önceki ön incelemenin neticesini etkileyecek yeni belge sunması </a:t>
            </a:r>
            <a:r>
              <a:rPr lang="tr-TR" dirty="0" smtClean="0"/>
              <a:t>hali.</a:t>
            </a:r>
            <a:endParaRPr lang="tr-TR" dirty="0"/>
          </a:p>
          <a:p>
            <a:endParaRPr lang="tr-TR" dirty="0"/>
          </a:p>
          <a:p>
            <a:endParaRPr lang="tr-TR" dirty="0"/>
          </a:p>
        </p:txBody>
      </p:sp>
    </p:spTree>
    <p:extLst>
      <p:ext uri="{BB962C8B-B14F-4D97-AF65-F5344CB8AC3E}">
        <p14:creationId xmlns:p14="http://schemas.microsoft.com/office/powerpoint/2010/main" val="1835474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199856"/>
          </a:xfrm>
        </p:spPr>
        <p:txBody>
          <a:bodyPr>
            <a:normAutofit fontScale="70000" lnSpcReduction="20000"/>
          </a:bodyPr>
          <a:lstStyle/>
          <a:p>
            <a:endParaRPr lang="tr-TR" dirty="0" smtClean="0"/>
          </a:p>
          <a:p>
            <a:endParaRPr lang="tr-TR" dirty="0"/>
          </a:p>
          <a:p>
            <a:endParaRPr lang="tr-TR" dirty="0" smtClean="0"/>
          </a:p>
          <a:p>
            <a:r>
              <a:rPr lang="tr-TR" dirty="0" smtClean="0"/>
              <a:t>a</a:t>
            </a:r>
            <a:r>
              <a:rPr lang="tr-TR" dirty="0"/>
              <a:t>) Kamu kurum ve kuruluşlarından </a:t>
            </a:r>
            <a:r>
              <a:rPr lang="tr-TR" dirty="0">
                <a:solidFill>
                  <a:srgbClr val="FF0000"/>
                </a:solidFill>
              </a:rPr>
              <a:t>talep mahiyeti taşıyan </a:t>
            </a:r>
            <a:r>
              <a:rPr lang="tr-TR" dirty="0"/>
              <a:t>ve </a:t>
            </a:r>
            <a:r>
              <a:rPr lang="tr-TR" dirty="0">
                <a:solidFill>
                  <a:srgbClr val="C00000"/>
                </a:solidFill>
              </a:rPr>
              <a:t>idari bir işlem </a:t>
            </a:r>
            <a:r>
              <a:rPr lang="tr-TR" dirty="0"/>
              <a:t>veya </a:t>
            </a:r>
            <a:r>
              <a:rPr lang="tr-TR" dirty="0">
                <a:solidFill>
                  <a:srgbClr val="FF0000"/>
                </a:solidFill>
              </a:rPr>
              <a:t>eylemle çözümlenebilecek vasıfta olan</a:t>
            </a:r>
            <a:r>
              <a:rPr lang="tr-TR" dirty="0"/>
              <a:t>;</a:t>
            </a:r>
          </a:p>
          <a:p>
            <a:r>
              <a:rPr lang="tr-TR" dirty="0"/>
              <a:t>b) Yine kamu kurum ve kuruluşlarının ifa ettikleri hizmetlere. tesis ettikleri idari işlemlere ilişkin bulunup ihtilaf halinde </a:t>
            </a:r>
            <a:r>
              <a:rPr lang="tr-TR" dirty="0">
                <a:solidFill>
                  <a:srgbClr val="C00000"/>
                </a:solidFill>
              </a:rPr>
              <a:t>idari yargıda dava konusu </a:t>
            </a:r>
            <a:r>
              <a:rPr lang="tr-TR" dirty="0">
                <a:solidFill>
                  <a:srgbClr val="FF0000"/>
                </a:solidFill>
              </a:rPr>
              <a:t>edilebilecek nitelikte olan</a:t>
            </a:r>
            <a:r>
              <a:rPr lang="tr-TR" dirty="0"/>
              <a:t>;</a:t>
            </a:r>
          </a:p>
          <a:p>
            <a:r>
              <a:rPr lang="tr-TR" dirty="0"/>
              <a:t>c) İdare ile gerçek ya da tüzel kişiler arasında </a:t>
            </a:r>
            <a:r>
              <a:rPr lang="tr-TR" dirty="0">
                <a:solidFill>
                  <a:srgbClr val="C00000"/>
                </a:solidFill>
              </a:rPr>
              <a:t>özel hukuk ilişkilerinden </a:t>
            </a:r>
            <a:r>
              <a:rPr lang="tr-TR" dirty="0"/>
              <a:t>kaynaklanan ve taraflarca adli yargı mercilerinde dava konusu edilebilecek </a:t>
            </a:r>
            <a:r>
              <a:rPr lang="tr-TR" dirty="0">
                <a:solidFill>
                  <a:srgbClr val="C00000"/>
                </a:solidFill>
              </a:rPr>
              <a:t>hukuki uyuşmazlıklara </a:t>
            </a:r>
            <a:r>
              <a:rPr lang="tr-TR" dirty="0">
                <a:solidFill>
                  <a:srgbClr val="FF0000"/>
                </a:solidFill>
              </a:rPr>
              <a:t>ilişkin bulunan</a:t>
            </a:r>
            <a:r>
              <a:rPr lang="tr-TR" dirty="0"/>
              <a:t>;</a:t>
            </a:r>
          </a:p>
          <a:p>
            <a:r>
              <a:rPr lang="tr-TR" dirty="0"/>
              <a:t>d) Memur ve diğer kamu görevlisinin </a:t>
            </a:r>
            <a:r>
              <a:rPr lang="tr-TR" dirty="0">
                <a:solidFill>
                  <a:srgbClr val="C00000"/>
                </a:solidFill>
              </a:rPr>
              <a:t>disiplin hukuku </a:t>
            </a:r>
            <a:r>
              <a:rPr lang="tr-TR" dirty="0"/>
              <a:t>bakımdan sorumluluğunu gerektirebilecek mahiyette olan;</a:t>
            </a:r>
          </a:p>
          <a:p>
            <a:r>
              <a:rPr lang="tr-TR" dirty="0"/>
              <a:t>e) İdarenin veya personelin </a:t>
            </a:r>
            <a:r>
              <a:rPr lang="tr-TR" dirty="0">
                <a:solidFill>
                  <a:srgbClr val="C00000"/>
                </a:solidFill>
              </a:rPr>
              <a:t>hukuki sorumluluğunu </a:t>
            </a:r>
            <a:r>
              <a:rPr lang="tr-TR" dirty="0"/>
              <a:t>gerektirebilecek nitelikte </a:t>
            </a:r>
            <a:r>
              <a:rPr lang="tr-TR" dirty="0" smtClean="0"/>
              <a:t>bulunan ihbar ve şikayetler işleme konulmayacaktır.</a:t>
            </a:r>
            <a:endParaRPr lang="tr-TR" dirty="0"/>
          </a:p>
          <a:p>
            <a:r>
              <a:rPr lang="tr-TR" sz="2800" dirty="0" smtClean="0"/>
              <a:t>(İçişleri Bakanlığı Mülkiye </a:t>
            </a:r>
            <a:r>
              <a:rPr lang="tr-TR" sz="2800" dirty="0"/>
              <a:t>Teftiş Kurulu Başkanlığı</a:t>
            </a:r>
            <a:r>
              <a:rPr lang="tr-TR" b="1" dirty="0"/>
              <a:t> </a:t>
            </a:r>
            <a:r>
              <a:rPr lang="tr-TR" sz="2800" dirty="0" smtClean="0"/>
              <a:t>16.01.2003 tarih ve 380 sayılı genelgesi)</a:t>
            </a:r>
            <a:r>
              <a:rPr lang="tr-TR" sz="2800" dirty="0"/>
              <a:t/>
            </a:r>
            <a:br>
              <a:rPr lang="tr-TR" sz="2800" dirty="0"/>
            </a:br>
            <a:r>
              <a:rPr lang="tr-TR" sz="2800" dirty="0"/>
              <a:t/>
            </a:r>
            <a:br>
              <a:rPr lang="tr-TR" sz="2800" dirty="0"/>
            </a:br>
            <a:endParaRPr lang="tr-TR" dirty="0"/>
          </a:p>
        </p:txBody>
      </p:sp>
      <p:sp>
        <p:nvSpPr>
          <p:cNvPr id="5" name="Unvan 1"/>
          <p:cNvSpPr>
            <a:spLocks noGrp="1"/>
          </p:cNvSpPr>
          <p:nvPr>
            <p:ph type="title"/>
          </p:nvPr>
        </p:nvSpPr>
        <p:spPr>
          <a:xfrm>
            <a:off x="457200" y="704088"/>
            <a:ext cx="8229600" cy="1284752"/>
          </a:xfrm>
        </p:spPr>
        <p:txBody>
          <a:bodyPr>
            <a:normAutofit/>
          </a:bodyPr>
          <a:lstStyle/>
          <a:p>
            <a:pPr algn="ctr"/>
            <a:r>
              <a:rPr lang="tr-TR" sz="2400" dirty="0"/>
              <a:t>İşleme konulmayacak ihbar ve şikayetler </a:t>
            </a:r>
            <a:br>
              <a:rPr lang="tr-TR" sz="2400" dirty="0"/>
            </a:br>
            <a:endParaRPr lang="tr-TR" sz="2400" dirty="0"/>
          </a:p>
        </p:txBody>
      </p:sp>
    </p:spTree>
    <p:extLst>
      <p:ext uri="{BB962C8B-B14F-4D97-AF65-F5344CB8AC3E}">
        <p14:creationId xmlns:p14="http://schemas.microsoft.com/office/powerpoint/2010/main" val="4287703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en-US" sz="4000" dirty="0" smtClean="0"/>
              <a:t>İŞLEME </a:t>
            </a:r>
            <a:r>
              <a:rPr lang="en-US" sz="4000" dirty="0"/>
              <a:t>KOYMAMA KARARI (9.md)</a:t>
            </a:r>
            <a:r>
              <a:rPr lang="tr-TR" sz="4000" dirty="0"/>
              <a:t/>
            </a:r>
            <a:br>
              <a:rPr lang="tr-TR" sz="4000" dirty="0"/>
            </a:br>
            <a:endParaRPr lang="tr-TR" sz="4000" dirty="0"/>
          </a:p>
        </p:txBody>
      </p:sp>
      <p:sp>
        <p:nvSpPr>
          <p:cNvPr id="3" name="İçerik Yer Tutucusu 2"/>
          <p:cNvSpPr>
            <a:spLocks noGrp="1"/>
          </p:cNvSpPr>
          <p:nvPr>
            <p:ph idx="1"/>
          </p:nvPr>
        </p:nvSpPr>
        <p:spPr/>
        <p:txBody>
          <a:bodyPr/>
          <a:lstStyle/>
          <a:p>
            <a:r>
              <a:rPr lang="tr-TR" dirty="0" smtClean="0"/>
              <a:t>20/8/2016 </a:t>
            </a:r>
            <a:r>
              <a:rPr lang="tr-TR" dirty="0"/>
              <a:t>tarihli ve 6745 sayılı Kanunun 44 üncü maddesiyle,</a:t>
            </a:r>
            <a:r>
              <a:rPr lang="en-US" dirty="0"/>
              <a:t> 9.maddenin </a:t>
            </a:r>
            <a:r>
              <a:rPr lang="en-US" dirty="0" err="1"/>
              <a:t>ikinci</a:t>
            </a:r>
            <a:r>
              <a:rPr lang="en-US" dirty="0"/>
              <a:t> </a:t>
            </a:r>
            <a:r>
              <a:rPr lang="tr-TR" dirty="0"/>
              <a:t>fıkra</a:t>
            </a:r>
            <a:r>
              <a:rPr lang="en-US" dirty="0" err="1"/>
              <a:t>sı</a:t>
            </a:r>
            <a:r>
              <a:rPr lang="tr-TR" dirty="0" err="1"/>
              <a:t>nın</a:t>
            </a:r>
            <a:r>
              <a:rPr lang="tr-TR" dirty="0"/>
              <a:t> birinci cümlesine “Cumhuriyet Başsavcılığı veya şikayetçi” ibaresinden sonra gelmek üzere “, izin vermeye yetkili merciler tarafından verilen işleme koymama kararına karşı da şikâyetçi”  ibaresi eklenmiştir.  </a:t>
            </a:r>
            <a:r>
              <a:rPr lang="tr-TR" dirty="0" smtClean="0"/>
              <a:t>(…</a:t>
            </a:r>
            <a:r>
              <a:rPr lang="tr-TR" i="1" dirty="0" smtClean="0"/>
              <a:t>izin </a:t>
            </a:r>
            <a:r>
              <a:rPr lang="tr-TR" i="1" dirty="0"/>
              <a:t>vermeye yetkili merciler tarafından verilen </a:t>
            </a:r>
            <a:r>
              <a:rPr lang="tr-TR" i="1" dirty="0">
                <a:solidFill>
                  <a:srgbClr val="C00000"/>
                </a:solidFill>
              </a:rPr>
              <a:t>işleme koymama kararına</a:t>
            </a:r>
            <a:r>
              <a:rPr lang="tr-TR" i="1" dirty="0"/>
              <a:t> karşı da şikâyetçi itiraz yoluna </a:t>
            </a:r>
            <a:r>
              <a:rPr lang="tr-TR" i="1" dirty="0" smtClean="0"/>
              <a:t>gidebilir</a:t>
            </a:r>
            <a:r>
              <a:rPr lang="tr-TR" dirty="0" smtClean="0"/>
              <a:t>…) </a:t>
            </a:r>
            <a:endParaRPr lang="tr-TR" dirty="0"/>
          </a:p>
          <a:p>
            <a:endParaRPr lang="tr-TR" dirty="0"/>
          </a:p>
        </p:txBody>
      </p:sp>
    </p:spTree>
    <p:extLst>
      <p:ext uri="{BB962C8B-B14F-4D97-AF65-F5344CB8AC3E}">
        <p14:creationId xmlns:p14="http://schemas.microsoft.com/office/powerpoint/2010/main" val="3655907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mn-lt"/>
              </a:rPr>
              <a:t>KARARLAR</a:t>
            </a:r>
            <a:endParaRPr lang="tr-TR" dirty="0">
              <a:latin typeface="+mn-lt"/>
            </a:endParaRPr>
          </a:p>
        </p:txBody>
      </p:sp>
      <p:sp>
        <p:nvSpPr>
          <p:cNvPr id="3" name="İçerik Yer Tutucusu 2"/>
          <p:cNvSpPr>
            <a:spLocks noGrp="1"/>
          </p:cNvSpPr>
          <p:nvPr>
            <p:ph idx="1"/>
          </p:nvPr>
        </p:nvSpPr>
        <p:spPr/>
        <p:txBody>
          <a:bodyPr/>
          <a:lstStyle/>
          <a:p>
            <a:pPr>
              <a:lnSpc>
                <a:spcPct val="115000"/>
              </a:lnSpc>
              <a:spcAft>
                <a:spcPts val="1000"/>
              </a:spcAft>
            </a:pPr>
            <a:r>
              <a:rPr lang="tr-TR" sz="2800" b="1" dirty="0">
                <a:ea typeface="Calibri"/>
                <a:cs typeface="Times New Roman"/>
              </a:rPr>
              <a:t>Memurlar ve diğer kamu görevlileri hakkında yapılacak ihbar ve şikayetlerde kişi ve/veya somut olay belirtilmesi halinde, izin vermeye yetkili merciin ön inceleme başlatmasının zorunlu olduğu </a:t>
            </a:r>
            <a:r>
              <a:rPr lang="tr-TR" sz="2800" b="1" dirty="0" err="1">
                <a:ea typeface="Calibri"/>
                <a:cs typeface="Times New Roman"/>
              </a:rPr>
              <a:t>hk</a:t>
            </a:r>
            <a:r>
              <a:rPr lang="tr-TR" sz="2800" b="1" dirty="0">
                <a:ea typeface="Calibri"/>
                <a:cs typeface="Times New Roman"/>
              </a:rPr>
              <a:t>.</a:t>
            </a:r>
            <a:r>
              <a:rPr lang="tr-TR" sz="2800" dirty="0">
                <a:ea typeface="Calibri"/>
                <a:cs typeface="Times New Roman"/>
              </a:rPr>
              <a:t> 17.9.2004 tarihinde oybirliğiyle karar verildi.  </a:t>
            </a:r>
            <a:r>
              <a:rPr lang="tr-TR" sz="2800" b="1" dirty="0">
                <a:solidFill>
                  <a:srgbClr val="C00000"/>
                </a:solidFill>
                <a:ea typeface="Calibri"/>
                <a:cs typeface="Times New Roman"/>
              </a:rPr>
              <a:t>D.1.D. K:2004/178 E:2004/152</a:t>
            </a:r>
            <a:endParaRPr lang="tr-TR" sz="2400" dirty="0">
              <a:solidFill>
                <a:srgbClr val="C00000"/>
              </a:solidFill>
              <a:ea typeface="Calibri"/>
              <a:cs typeface="Times New Roman"/>
            </a:endParaRPr>
          </a:p>
          <a:p>
            <a:endParaRPr lang="tr-TR" dirty="0"/>
          </a:p>
        </p:txBody>
      </p:sp>
    </p:spTree>
    <p:extLst>
      <p:ext uri="{BB962C8B-B14F-4D97-AF65-F5344CB8AC3E}">
        <p14:creationId xmlns:p14="http://schemas.microsoft.com/office/powerpoint/2010/main" val="2798749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Kamu Görevlilerinin Suçu Bildirmemesi </a:t>
            </a:r>
          </a:p>
        </p:txBody>
      </p:sp>
      <p:sp>
        <p:nvSpPr>
          <p:cNvPr id="3" name="İçerik Yer Tutucusu 2"/>
          <p:cNvSpPr>
            <a:spLocks noGrp="1"/>
          </p:cNvSpPr>
          <p:nvPr>
            <p:ph idx="1"/>
          </p:nvPr>
        </p:nvSpPr>
        <p:spPr/>
        <p:txBody>
          <a:bodyPr>
            <a:normAutofit fontScale="92500"/>
          </a:bodyPr>
          <a:lstStyle/>
          <a:p>
            <a:r>
              <a:rPr lang="en-US" dirty="0"/>
              <a:t>4483 </a:t>
            </a:r>
            <a:r>
              <a:rPr lang="en-US" dirty="0" err="1"/>
              <a:t>sayılı</a:t>
            </a:r>
            <a:r>
              <a:rPr lang="en-US" dirty="0"/>
              <a:t> </a:t>
            </a:r>
            <a:r>
              <a:rPr lang="en-US" dirty="0" err="1"/>
              <a:t>Kanunun</a:t>
            </a:r>
            <a:r>
              <a:rPr lang="en-US" dirty="0"/>
              <a:t> 4 </a:t>
            </a:r>
            <a:r>
              <a:rPr lang="en-US" dirty="0" err="1"/>
              <a:t>üncü</a:t>
            </a:r>
            <a:r>
              <a:rPr lang="en-US" dirty="0"/>
              <a:t> </a:t>
            </a:r>
            <a:r>
              <a:rPr lang="en-US" dirty="0" err="1"/>
              <a:t>maddesi</a:t>
            </a:r>
            <a:r>
              <a:rPr lang="en-US" dirty="0"/>
              <a:t>:  </a:t>
            </a:r>
            <a:r>
              <a:rPr lang="en-US" dirty="0" smtClean="0"/>
              <a:t> </a:t>
            </a:r>
            <a:r>
              <a:rPr lang="en-US" dirty="0"/>
              <a:t>“…</a:t>
            </a:r>
            <a:r>
              <a:rPr lang="en-US" b="1" i="1" dirty="0" err="1"/>
              <a:t>Memurlar</a:t>
            </a:r>
            <a:r>
              <a:rPr lang="en-US" b="1" i="1" dirty="0"/>
              <a:t> </a:t>
            </a:r>
            <a:r>
              <a:rPr lang="en-US" b="1" i="1" dirty="0" err="1"/>
              <a:t>ve</a:t>
            </a:r>
            <a:r>
              <a:rPr lang="en-US" b="1" i="1" dirty="0"/>
              <a:t> </a:t>
            </a:r>
            <a:r>
              <a:rPr lang="en-US" b="1" i="1" dirty="0" err="1"/>
              <a:t>diğer</a:t>
            </a:r>
            <a:r>
              <a:rPr lang="en-US" b="1" i="1" dirty="0"/>
              <a:t> </a:t>
            </a:r>
            <a:r>
              <a:rPr lang="en-US" b="1" i="1" dirty="0" err="1"/>
              <a:t>kamu</a:t>
            </a:r>
            <a:r>
              <a:rPr lang="en-US" b="1" i="1" dirty="0"/>
              <a:t> </a:t>
            </a:r>
            <a:r>
              <a:rPr lang="en-US" b="1" i="1" dirty="0" err="1"/>
              <a:t>görevlileri</a:t>
            </a:r>
            <a:r>
              <a:rPr lang="en-US" b="1" i="1" dirty="0"/>
              <a:t> </a:t>
            </a:r>
            <a:r>
              <a:rPr lang="en-US" b="1" i="1" dirty="0" err="1"/>
              <a:t>bir</a:t>
            </a:r>
            <a:r>
              <a:rPr lang="en-US" b="1" i="1" dirty="0"/>
              <a:t> </a:t>
            </a:r>
            <a:r>
              <a:rPr lang="en-US" b="1" i="1" dirty="0" err="1"/>
              <a:t>suç</a:t>
            </a:r>
            <a:r>
              <a:rPr lang="en-US" b="1" i="1" dirty="0"/>
              <a:t> </a:t>
            </a:r>
            <a:r>
              <a:rPr lang="en-US" b="1" i="1" dirty="0" err="1"/>
              <a:t>işlendiğini</a:t>
            </a:r>
            <a:r>
              <a:rPr lang="en-US" b="1" i="1" dirty="0"/>
              <a:t> </a:t>
            </a:r>
            <a:r>
              <a:rPr lang="en-US" b="1" i="1" dirty="0" err="1"/>
              <a:t>ihbar</a:t>
            </a:r>
            <a:r>
              <a:rPr lang="en-US" b="1" i="1" dirty="0"/>
              <a:t>, </a:t>
            </a:r>
            <a:r>
              <a:rPr lang="en-US" b="1" i="1" dirty="0" err="1"/>
              <a:t>şikayet</a:t>
            </a:r>
            <a:r>
              <a:rPr lang="en-US" b="1" i="1" dirty="0"/>
              <a:t> yada </a:t>
            </a:r>
            <a:r>
              <a:rPr lang="en-US" b="1" i="1" dirty="0" err="1"/>
              <a:t>bilgi</a:t>
            </a:r>
            <a:r>
              <a:rPr lang="en-US" b="1" i="1" dirty="0"/>
              <a:t>, </a:t>
            </a:r>
            <a:r>
              <a:rPr lang="en-US" b="1" i="1" dirty="0" err="1"/>
              <a:t>belge</a:t>
            </a:r>
            <a:r>
              <a:rPr lang="en-US" b="1" i="1" dirty="0"/>
              <a:t> </a:t>
            </a:r>
            <a:r>
              <a:rPr lang="en-US" b="1" i="1" dirty="0" err="1"/>
              <a:t>ve</a:t>
            </a:r>
            <a:r>
              <a:rPr lang="en-US" b="1" i="1" dirty="0"/>
              <a:t> </a:t>
            </a:r>
            <a:r>
              <a:rPr lang="en-US" b="1" i="1" dirty="0" err="1"/>
              <a:t>bulgulara</a:t>
            </a:r>
            <a:r>
              <a:rPr lang="en-US" b="1" i="1" dirty="0"/>
              <a:t> </a:t>
            </a:r>
            <a:r>
              <a:rPr lang="en-US" b="1" i="1" dirty="0" err="1"/>
              <a:t>dayanarak</a:t>
            </a:r>
            <a:r>
              <a:rPr lang="en-US" b="1" i="1" dirty="0"/>
              <a:t> </a:t>
            </a:r>
            <a:r>
              <a:rPr lang="en-US" b="1" i="1" dirty="0" err="1"/>
              <a:t>öğrenmeleri</a:t>
            </a:r>
            <a:r>
              <a:rPr lang="en-US" b="1" i="1" dirty="0"/>
              <a:t> </a:t>
            </a:r>
            <a:r>
              <a:rPr lang="en-US" b="1" i="1" dirty="0" err="1"/>
              <a:t>halinde</a:t>
            </a:r>
            <a:r>
              <a:rPr lang="en-US" b="1" i="1" dirty="0"/>
              <a:t> </a:t>
            </a:r>
            <a:r>
              <a:rPr lang="en-US" b="1" i="1" dirty="0" err="1"/>
              <a:t>soruşturma</a:t>
            </a:r>
            <a:r>
              <a:rPr lang="en-US" b="1" i="1" dirty="0"/>
              <a:t> </a:t>
            </a:r>
            <a:r>
              <a:rPr lang="en-US" b="1" i="1" dirty="0" err="1"/>
              <a:t>izni</a:t>
            </a:r>
            <a:r>
              <a:rPr lang="en-US" b="1" i="1" dirty="0"/>
              <a:t> </a:t>
            </a:r>
            <a:r>
              <a:rPr lang="en-US" b="1" i="1" dirty="0" err="1"/>
              <a:t>vermeye</a:t>
            </a:r>
            <a:r>
              <a:rPr lang="en-US" b="1" i="1" dirty="0"/>
              <a:t> </a:t>
            </a:r>
            <a:r>
              <a:rPr lang="en-US" b="1" i="1" dirty="0" err="1"/>
              <a:t>yetkili</a:t>
            </a:r>
            <a:r>
              <a:rPr lang="en-US" b="1" i="1" dirty="0"/>
              <a:t> </a:t>
            </a:r>
            <a:r>
              <a:rPr lang="en-US" b="1" i="1" dirty="0" err="1"/>
              <a:t>merciler</a:t>
            </a:r>
            <a:r>
              <a:rPr lang="en-US" b="1" i="1" dirty="0"/>
              <a:t> </a:t>
            </a:r>
            <a:r>
              <a:rPr lang="en-US" b="1" i="1" dirty="0" err="1"/>
              <a:t>derhal</a:t>
            </a:r>
            <a:r>
              <a:rPr lang="en-US" b="1" i="1" dirty="0"/>
              <a:t> </a:t>
            </a:r>
            <a:r>
              <a:rPr lang="en-US" b="1" i="1" dirty="0" err="1"/>
              <a:t>bilgi</a:t>
            </a:r>
            <a:r>
              <a:rPr lang="en-US" b="1" i="1" dirty="0"/>
              <a:t> </a:t>
            </a:r>
            <a:r>
              <a:rPr lang="en-US" b="1" i="1" dirty="0" err="1"/>
              <a:t>vermekle</a:t>
            </a:r>
            <a:r>
              <a:rPr lang="en-US" b="1" i="1" dirty="0"/>
              <a:t> </a:t>
            </a:r>
            <a:r>
              <a:rPr lang="en-US" b="1" i="1" dirty="0" err="1"/>
              <a:t>yükümlüdür</a:t>
            </a:r>
            <a:r>
              <a:rPr lang="en-US" b="1" i="1" dirty="0"/>
              <a:t>.</a:t>
            </a:r>
            <a:r>
              <a:rPr lang="en-US" dirty="0"/>
              <a:t>..” </a:t>
            </a:r>
          </a:p>
          <a:p>
            <a:r>
              <a:rPr lang="tr-TR" dirty="0" smtClean="0"/>
              <a:t>5237 </a:t>
            </a:r>
            <a:r>
              <a:rPr lang="tr-TR" dirty="0"/>
              <a:t>sayılı </a:t>
            </a:r>
            <a:r>
              <a:rPr lang="tr-TR" dirty="0" err="1"/>
              <a:t>TCK’nun</a:t>
            </a:r>
            <a:r>
              <a:rPr lang="tr-TR" dirty="0"/>
              <a:t> 279 uncu maddesi:  </a:t>
            </a:r>
            <a:r>
              <a:rPr lang="tr-TR" dirty="0" smtClean="0"/>
              <a:t> </a:t>
            </a:r>
            <a:r>
              <a:rPr lang="tr-TR" dirty="0"/>
              <a:t>“…</a:t>
            </a:r>
            <a:r>
              <a:rPr lang="tr-TR" b="1" i="1" dirty="0"/>
              <a:t>Kamu adına soruşturma ve kovuşturmayı gerektiren bir suçun işlendiğini göreviyle bağlantılı olarak öğrenip de yetkili makamlara bildirimde bulunmayı ihmal eden veya bu hususta gecikme gösteren kamu görevlisi, altı aydan iki yıla kadar hapis cezası ile cezalandırılır</a:t>
            </a:r>
            <a:r>
              <a:rPr lang="tr-TR" dirty="0"/>
              <a:t>…” </a:t>
            </a:r>
          </a:p>
        </p:txBody>
      </p:sp>
    </p:spTree>
    <p:extLst>
      <p:ext uri="{BB962C8B-B14F-4D97-AF65-F5344CB8AC3E}">
        <p14:creationId xmlns:p14="http://schemas.microsoft.com/office/powerpoint/2010/main" val="1818489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Kimlik Bilgilerinin Gizli Tutulması </a:t>
            </a:r>
          </a:p>
        </p:txBody>
      </p:sp>
      <p:sp>
        <p:nvSpPr>
          <p:cNvPr id="3" name="İçerik Yer Tutucusu 2"/>
          <p:cNvSpPr>
            <a:spLocks noGrp="1"/>
          </p:cNvSpPr>
          <p:nvPr>
            <p:ph idx="1"/>
          </p:nvPr>
        </p:nvSpPr>
        <p:spPr/>
        <p:txBody>
          <a:bodyPr>
            <a:normAutofit lnSpcReduction="10000"/>
          </a:bodyPr>
          <a:lstStyle/>
          <a:p>
            <a:r>
              <a:rPr lang="tr-TR" dirty="0"/>
              <a:t>“İhbar ve şikayetçinin kimlik bilgileri” </a:t>
            </a:r>
          </a:p>
          <a:p>
            <a:r>
              <a:rPr lang="tr-TR" dirty="0"/>
              <a:t> </a:t>
            </a:r>
          </a:p>
          <a:p>
            <a:r>
              <a:rPr lang="tr-TR" dirty="0"/>
              <a:t> 4483 sayılı Kanunun 4’üncü maddesinde 17/7/2004 gün ve 4232 sayılı Kanunun 2’nci maddesi ile yapılan değişiklikle,   “…</a:t>
            </a:r>
            <a:r>
              <a:rPr lang="tr-TR" b="1" i="1" dirty="0"/>
              <a:t>Başsavcılar ve yetkili merciler ihbarcı veya şikâyetçinin kimlik bilgilerini gizli tutmak zorundadır.</a:t>
            </a:r>
            <a:r>
              <a:rPr lang="tr-TR" dirty="0"/>
              <a:t>..” </a:t>
            </a:r>
          </a:p>
          <a:p>
            <a:r>
              <a:rPr lang="tr-TR" dirty="0"/>
              <a:t> </a:t>
            </a:r>
          </a:p>
          <a:p>
            <a:r>
              <a:rPr lang="tr-TR" dirty="0"/>
              <a:t> Hükmünü getirmiştir.  </a:t>
            </a:r>
          </a:p>
          <a:p>
            <a:r>
              <a:rPr lang="tr-TR" dirty="0"/>
              <a:t> </a:t>
            </a:r>
          </a:p>
        </p:txBody>
      </p:sp>
    </p:spTree>
    <p:extLst>
      <p:ext uri="{BB962C8B-B14F-4D97-AF65-F5344CB8AC3E}">
        <p14:creationId xmlns:p14="http://schemas.microsoft.com/office/powerpoint/2010/main" val="2648068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692696"/>
            <a:ext cx="8229600" cy="1143000"/>
          </a:xfrm>
        </p:spPr>
        <p:txBody>
          <a:bodyPr>
            <a:normAutofit/>
          </a:bodyPr>
          <a:lstStyle/>
          <a:p>
            <a:pPr algn="ctr"/>
            <a:r>
              <a:rPr lang="tr-TR" sz="2000" b="1" dirty="0">
                <a:solidFill>
                  <a:srgbClr val="0070C0"/>
                </a:solidFill>
              </a:rPr>
              <a:t>4483 SAYILI MEMURLARIN VE DİĞER KAMU GÖREVLİLERİNİN YARGILANMASI HAKKINDA KANUN VE UYGULAMALARI </a:t>
            </a:r>
            <a:br>
              <a:rPr lang="tr-TR" sz="2000" b="1" dirty="0">
                <a:solidFill>
                  <a:srgbClr val="0070C0"/>
                </a:solidFill>
              </a:rPr>
            </a:br>
            <a:endParaRPr lang="tr-TR" sz="2000"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fontScale="70000" lnSpcReduction="20000"/>
          </a:bodyPr>
          <a:lstStyle/>
          <a:p>
            <a:r>
              <a:rPr lang="tr-TR" dirty="0">
                <a:cs typeface="Times New Roman" panose="02020603050405020304" pitchFamily="18" charset="0"/>
              </a:rPr>
              <a:t>4483 sayılı yasanın 5. Maddesi gereğince, izin vermeye yetkili merci ön incelemeyi bizzat yapabileceği gibi, </a:t>
            </a:r>
            <a:r>
              <a:rPr lang="tr-TR" b="1" dirty="0">
                <a:cs typeface="Times New Roman" panose="02020603050405020304" pitchFamily="18" charset="0"/>
              </a:rPr>
              <a:t>denetim elemanı</a:t>
            </a:r>
            <a:r>
              <a:rPr lang="tr-TR" dirty="0">
                <a:cs typeface="Times New Roman" panose="02020603050405020304" pitchFamily="18" charset="0"/>
              </a:rPr>
              <a:t> veya hakkında ön inceleme yapılanın </a:t>
            </a:r>
            <a:r>
              <a:rPr lang="tr-TR" b="1" dirty="0">
                <a:cs typeface="Times New Roman" panose="02020603050405020304" pitchFamily="18" charset="0"/>
              </a:rPr>
              <a:t>üstü</a:t>
            </a:r>
            <a:r>
              <a:rPr lang="tr-TR" dirty="0">
                <a:cs typeface="Times New Roman" panose="02020603050405020304" pitchFamily="18" charset="0"/>
              </a:rPr>
              <a:t> konumundaki memur veya kamu görevlisi eliyle de yaptırabilir. </a:t>
            </a:r>
            <a:endParaRPr lang="tr-TR" dirty="0" smtClean="0">
              <a:cs typeface="Times New Roman" panose="02020603050405020304" pitchFamily="18" charset="0"/>
            </a:endParaRPr>
          </a:p>
          <a:p>
            <a:r>
              <a:rPr lang="tr-TR" dirty="0" smtClean="0">
                <a:cs typeface="Times New Roman" panose="02020603050405020304" pitchFamily="18" charset="0"/>
              </a:rPr>
              <a:t>Ancak </a:t>
            </a:r>
            <a:r>
              <a:rPr lang="tr-TR" dirty="0">
                <a:cs typeface="Times New Roman" panose="02020603050405020304" pitchFamily="18" charset="0"/>
              </a:rPr>
              <a:t>denetim elemanı sayısı özellikle </a:t>
            </a:r>
            <a:r>
              <a:rPr lang="en-US" dirty="0" smtClean="0">
                <a:cs typeface="Times New Roman" panose="02020603050405020304" pitchFamily="18" charset="0"/>
              </a:rPr>
              <a:t>il ve ilçelerde </a:t>
            </a:r>
            <a:r>
              <a:rPr lang="tr-TR" dirty="0" smtClean="0">
                <a:cs typeface="Times New Roman" panose="02020603050405020304" pitchFamily="18" charset="0"/>
              </a:rPr>
              <a:t>yetersiz </a:t>
            </a:r>
            <a:r>
              <a:rPr lang="tr-TR" dirty="0">
                <a:cs typeface="Times New Roman" panose="02020603050405020304" pitchFamily="18" charset="0"/>
              </a:rPr>
              <a:t>olduğundan genellikle il veya ilçede bulunan üst memurlar eliyle yaptırılmakta, onların da gerek diğer işlerinin yanında ekstra bir görev olması, gerek deneyim eksiklikleri nedeniyle ön inceleme raporları yetersiz olarak düzenlenmektedir. Yeterli araştırma ve inceleme yapılmadığı, lehte ve aleyhte tüm delillerin toplanmadığı, bilirkişi incelemesi gereken pek çok konuda bilirkişiye başvurulmadığı, bunlara ilaveten önemli usul hataları yapıldığı </a:t>
            </a:r>
            <a:r>
              <a:rPr lang="en-US" dirty="0" smtClean="0">
                <a:cs typeface="Times New Roman" panose="02020603050405020304" pitchFamily="18" charset="0"/>
              </a:rPr>
              <a:t>görülmektedir</a:t>
            </a:r>
            <a:r>
              <a:rPr lang="tr-TR" dirty="0" smtClean="0">
                <a:cs typeface="Times New Roman" panose="02020603050405020304" pitchFamily="18" charset="0"/>
              </a:rPr>
              <a:t>.</a:t>
            </a:r>
            <a:endParaRPr lang="tr-TR" dirty="0">
              <a:cs typeface="Times New Roman" panose="02020603050405020304" pitchFamily="18" charset="0"/>
            </a:endParaRPr>
          </a:p>
          <a:p>
            <a:r>
              <a:rPr lang="tr-TR" dirty="0" smtClean="0">
                <a:cs typeface="Times New Roman" panose="02020603050405020304" pitchFamily="18" charset="0"/>
              </a:rPr>
              <a:t>İzin </a:t>
            </a:r>
            <a:r>
              <a:rPr lang="tr-TR" dirty="0">
                <a:cs typeface="Times New Roman" panose="02020603050405020304" pitchFamily="18" charset="0"/>
              </a:rPr>
              <a:t>merciinin gerektiğinde üst birimlerden (Valilik veya Bakanlık) ön incelemeci istemesi mümkün ise de, bu usulün </a:t>
            </a:r>
            <a:r>
              <a:rPr lang="en-US" dirty="0" smtClean="0">
                <a:cs typeface="Times New Roman" panose="02020603050405020304" pitchFamily="18" charset="0"/>
              </a:rPr>
              <a:t> de çok uygulanamamaktadır.</a:t>
            </a:r>
          </a:p>
          <a:p>
            <a:r>
              <a:rPr lang="tr-TR" dirty="0" smtClean="0">
                <a:cs typeface="Times New Roman" panose="02020603050405020304" pitchFamily="18" charset="0"/>
              </a:rPr>
              <a:t>Sonuçta </a:t>
            </a:r>
            <a:r>
              <a:rPr lang="tr-TR" dirty="0">
                <a:cs typeface="Times New Roman" panose="02020603050405020304" pitchFamily="18" charset="0"/>
              </a:rPr>
              <a:t>yetersiz ön incelemeye dayalı yetkili merci </a:t>
            </a:r>
            <a:r>
              <a:rPr lang="tr-TR" dirty="0" smtClean="0">
                <a:cs typeface="Times New Roman" panose="02020603050405020304" pitchFamily="18" charset="0"/>
              </a:rPr>
              <a:t>kararlarında </a:t>
            </a:r>
            <a:r>
              <a:rPr lang="tr-TR" dirty="0">
                <a:cs typeface="Times New Roman" panose="02020603050405020304" pitchFamily="18" charset="0"/>
              </a:rPr>
              <a:t>isabet </a:t>
            </a:r>
            <a:r>
              <a:rPr lang="tr-TR" dirty="0" smtClean="0">
                <a:cs typeface="Times New Roman" panose="02020603050405020304" pitchFamily="18" charset="0"/>
              </a:rPr>
              <a:t>oranı</a:t>
            </a:r>
            <a:r>
              <a:rPr lang="en-US" dirty="0" smtClean="0">
                <a:cs typeface="Times New Roman" panose="02020603050405020304" pitchFamily="18" charset="0"/>
              </a:rPr>
              <a:t> düşmektedir.</a:t>
            </a:r>
            <a:endParaRPr lang="tr-TR" dirty="0">
              <a:cs typeface="Times New Roman" panose="02020603050405020304" pitchFamily="18" charset="0"/>
            </a:endParaRPr>
          </a:p>
          <a:p>
            <a:r>
              <a:rPr lang="tr-TR" dirty="0">
                <a:cs typeface="Times New Roman" panose="02020603050405020304" pitchFamily="18" charset="0"/>
              </a:rPr>
              <a:t>Bu </a:t>
            </a:r>
            <a:r>
              <a:rPr lang="en-US" dirty="0" smtClean="0">
                <a:cs typeface="Times New Roman" panose="02020603050405020304" pitchFamily="18" charset="0"/>
              </a:rPr>
              <a:t> </a:t>
            </a:r>
            <a:r>
              <a:rPr lang="tr-TR" dirty="0" smtClean="0">
                <a:cs typeface="Times New Roman" panose="02020603050405020304" pitchFamily="18" charset="0"/>
              </a:rPr>
              <a:t>eğitim</a:t>
            </a:r>
            <a:r>
              <a:rPr lang="en-US" dirty="0" smtClean="0">
                <a:cs typeface="Times New Roman" panose="02020603050405020304" pitchFamily="18" charset="0"/>
              </a:rPr>
              <a:t> ile bu tür eksiklikliklerin en aza indirilmesi amaçlanmıştır.</a:t>
            </a:r>
            <a:endParaRPr lang="tr-TR" dirty="0">
              <a:cs typeface="Times New Roman" panose="02020603050405020304" pitchFamily="18" charset="0"/>
            </a:endParaRPr>
          </a:p>
          <a:p>
            <a:endParaRPr lang="tr-TR" dirty="0"/>
          </a:p>
        </p:txBody>
      </p:sp>
    </p:spTree>
    <p:extLst>
      <p:ext uri="{BB962C8B-B14F-4D97-AF65-F5344CB8AC3E}">
        <p14:creationId xmlns:p14="http://schemas.microsoft.com/office/powerpoint/2010/main" val="751851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Ön inceleme </a:t>
            </a:r>
          </a:p>
        </p:txBody>
      </p:sp>
      <p:sp>
        <p:nvSpPr>
          <p:cNvPr id="3" name="İçerik Yer Tutucusu 2"/>
          <p:cNvSpPr>
            <a:spLocks noGrp="1"/>
          </p:cNvSpPr>
          <p:nvPr>
            <p:ph idx="1"/>
          </p:nvPr>
        </p:nvSpPr>
        <p:spPr/>
        <p:txBody>
          <a:bodyPr>
            <a:normAutofit fontScale="62500" lnSpcReduction="20000"/>
          </a:bodyPr>
          <a:lstStyle/>
          <a:p>
            <a:r>
              <a:rPr lang="tr-TR" dirty="0"/>
              <a:t>Madde 5- İzin vermeye yetkili merci, bu Kanun kapsamına giren bir suç işlediğini bizzat veya yukarıdaki maddede yazılı şekilde öğrendiğinde bir </a:t>
            </a:r>
            <a:r>
              <a:rPr lang="tr-TR" dirty="0">
                <a:solidFill>
                  <a:srgbClr val="C00000"/>
                </a:solidFill>
              </a:rPr>
              <a:t>ön inceleme</a:t>
            </a:r>
            <a:r>
              <a:rPr lang="tr-TR" dirty="0"/>
              <a:t> başlatır. (Ek fıkra: 17/7/2004-5232/3 </a:t>
            </a:r>
            <a:r>
              <a:rPr lang="tr-TR" dirty="0" err="1"/>
              <a:t>md.</a:t>
            </a:r>
            <a:r>
              <a:rPr lang="tr-TR" dirty="0"/>
              <a:t>) Cumhuriyet başsavcılıkları ile izin vermeye yetkili merciler ihbar ve şikâyetler konusunda daha önce </a:t>
            </a:r>
            <a:r>
              <a:rPr lang="tr-TR" dirty="0">
                <a:solidFill>
                  <a:srgbClr val="C00000"/>
                </a:solidFill>
              </a:rPr>
              <a:t>sonuçlandırılmış bir ön inceleme olması </a:t>
            </a:r>
            <a:r>
              <a:rPr lang="tr-TR" dirty="0"/>
              <a:t>halinde müracaatı işleme koymazlar. Ancak ihbar veya şikâyet eden kişilerin konu ile ilgili olarak daha önceki ön incelemenin neticesini etkileyecek yeni belge sunması halinde müracaatı işleme koyabilirler. </a:t>
            </a:r>
            <a:endParaRPr lang="en-US" dirty="0" smtClean="0"/>
          </a:p>
          <a:p>
            <a:r>
              <a:rPr lang="tr-TR" dirty="0"/>
              <a:t>Ön inceleme, izin vermeye yetkili merci tarafından bizzat yapılabileceği gibi, görevlendireceği bir veya birkaç denetim elemanı veya hakkında inceleme yapılanın üstü konumundaki memur ve kamu görevlilerinden biri veya birkaçı eliyle de yaptırılabilir. İnceleme yapacakların, izin vermeye yetkili merciin bulunduğu kamu kurum veya kuruluşunun içerisinden belirlenmesi esastır. İşin özelliğine göre bu merci, anılan incelemenin başka bir kamu kurum veya kuruluşunun elemanlarıyla yaptırılmasını da ilgili kuruluştan isteyebilir. Bu isteğin yerine getirilmesi, ilgili kuruluşun takdirine bağlıdır.   </a:t>
            </a:r>
            <a:endParaRPr lang="en-US" dirty="0" smtClean="0"/>
          </a:p>
          <a:p>
            <a:r>
              <a:rPr lang="tr-TR" dirty="0" smtClean="0"/>
              <a:t>Yargı </a:t>
            </a:r>
            <a:r>
              <a:rPr lang="tr-TR" dirty="0"/>
              <a:t>mensupları ile yargı kuruluşlarında çalışanlar ve askerler, başka mercilerin ön incelemelerinde görevlendirilemez.  </a:t>
            </a:r>
            <a:endParaRPr lang="en-US" dirty="0" smtClean="0"/>
          </a:p>
          <a:p>
            <a:r>
              <a:rPr lang="tr-TR" dirty="0" smtClean="0"/>
              <a:t> </a:t>
            </a:r>
            <a:r>
              <a:rPr lang="tr-TR" dirty="0"/>
              <a:t>Ön inceleme ile görevlendirilen kişiler birden fazla ise içlerinden biri başkan olarak belirlenir.</a:t>
            </a:r>
          </a:p>
        </p:txBody>
      </p:sp>
    </p:spTree>
    <p:extLst>
      <p:ext uri="{BB962C8B-B14F-4D97-AF65-F5344CB8AC3E}">
        <p14:creationId xmlns:p14="http://schemas.microsoft.com/office/powerpoint/2010/main" val="32748610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Ön İncelemeciler </a:t>
            </a:r>
          </a:p>
        </p:txBody>
      </p:sp>
      <p:sp>
        <p:nvSpPr>
          <p:cNvPr id="3" name="İçerik Yer Tutucusu 2"/>
          <p:cNvSpPr>
            <a:spLocks noGrp="1"/>
          </p:cNvSpPr>
          <p:nvPr>
            <p:ph idx="1"/>
          </p:nvPr>
        </p:nvSpPr>
        <p:spPr/>
        <p:txBody>
          <a:bodyPr>
            <a:normAutofit fontScale="92500" lnSpcReduction="10000"/>
          </a:bodyPr>
          <a:lstStyle/>
          <a:p>
            <a:r>
              <a:rPr lang="tr-TR" dirty="0"/>
              <a:t>Ön İnceleme görevi,     1- Soruşturma izni vermeye yetkili merciler tarafından </a:t>
            </a:r>
            <a:r>
              <a:rPr lang="tr-TR" dirty="0">
                <a:solidFill>
                  <a:srgbClr val="FF0000"/>
                </a:solidFill>
              </a:rPr>
              <a:t>bizzat</a:t>
            </a:r>
            <a:r>
              <a:rPr lang="tr-TR" dirty="0"/>
              <a:t>,  2- Soruşturma izni vermeye yetkili mercilerce görevlendirilecek  a) </a:t>
            </a:r>
            <a:r>
              <a:rPr lang="tr-TR" dirty="0">
                <a:solidFill>
                  <a:srgbClr val="FF0000"/>
                </a:solidFill>
              </a:rPr>
              <a:t>Denetim elemanları   </a:t>
            </a:r>
            <a:r>
              <a:rPr lang="tr-TR" dirty="0"/>
              <a:t>b) Hakkında ön inceleme yapılanın </a:t>
            </a:r>
            <a:r>
              <a:rPr lang="tr-TR" dirty="0">
                <a:solidFill>
                  <a:srgbClr val="FF0000"/>
                </a:solidFill>
              </a:rPr>
              <a:t>üstü </a:t>
            </a:r>
            <a:r>
              <a:rPr lang="tr-TR" dirty="0"/>
              <a:t>konumundaki memur yada diğer kamu </a:t>
            </a:r>
            <a:r>
              <a:rPr lang="tr-TR" dirty="0" smtClean="0"/>
              <a:t>görevlileri</a:t>
            </a:r>
            <a:r>
              <a:rPr lang="tr-TR" dirty="0"/>
              <a:t>, </a:t>
            </a:r>
            <a:r>
              <a:rPr lang="en-US" dirty="0"/>
              <a:t>t</a:t>
            </a:r>
            <a:r>
              <a:rPr lang="tr-TR" dirty="0" err="1" smtClean="0"/>
              <a:t>arafından</a:t>
            </a:r>
            <a:r>
              <a:rPr lang="tr-TR" dirty="0" smtClean="0"/>
              <a:t> </a:t>
            </a:r>
            <a:r>
              <a:rPr lang="tr-TR" dirty="0"/>
              <a:t>yapılabilir. </a:t>
            </a:r>
            <a:endParaRPr lang="en-US" dirty="0" smtClean="0"/>
          </a:p>
          <a:p>
            <a:r>
              <a:rPr lang="tr-TR" dirty="0"/>
              <a:t>Denetim Elemanları:      Teşkilat kanunlarına göre;   Türkiye düzeyinde kurumları üzerinde teftiş, denetim veya inceleme yetkisine sahip olan denetim elemanları,   </a:t>
            </a:r>
            <a:endParaRPr lang="en-US" dirty="0" smtClean="0"/>
          </a:p>
          <a:p>
            <a:r>
              <a:rPr lang="tr-TR" dirty="0" smtClean="0"/>
              <a:t>İl </a:t>
            </a:r>
            <a:r>
              <a:rPr lang="tr-TR" dirty="0"/>
              <a:t>düzeyinde kurumları üzerinde teftiş, denetim veya inceleme yetkisine sahip olan denetim elamanları,   Müfettiş, kontrolör, denetçi, yeminli murakıp, hesap uzmanı vs. açısından ast-üst konumu aranmaz.  </a:t>
            </a:r>
          </a:p>
          <a:p>
            <a:endParaRPr lang="tr-TR" dirty="0"/>
          </a:p>
        </p:txBody>
      </p:sp>
    </p:spTree>
    <p:extLst>
      <p:ext uri="{BB962C8B-B14F-4D97-AF65-F5344CB8AC3E}">
        <p14:creationId xmlns:p14="http://schemas.microsoft.com/office/powerpoint/2010/main" val="3844832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Ön İncelemeciler </a:t>
            </a:r>
          </a:p>
        </p:txBody>
      </p:sp>
      <p:sp>
        <p:nvSpPr>
          <p:cNvPr id="3" name="İçerik Yer Tutucusu 2"/>
          <p:cNvSpPr>
            <a:spLocks noGrp="1"/>
          </p:cNvSpPr>
          <p:nvPr>
            <p:ph idx="1"/>
          </p:nvPr>
        </p:nvSpPr>
        <p:spPr/>
        <p:txBody>
          <a:bodyPr>
            <a:normAutofit fontScale="92500" lnSpcReduction="10000"/>
          </a:bodyPr>
          <a:lstStyle/>
          <a:p>
            <a:r>
              <a:rPr lang="tr-TR" dirty="0"/>
              <a:t>Üstü Konumu: </a:t>
            </a:r>
          </a:p>
          <a:p>
            <a:pPr marL="0" indent="0">
              <a:buNone/>
            </a:pPr>
            <a:endParaRPr lang="tr-TR" dirty="0"/>
          </a:p>
          <a:p>
            <a:r>
              <a:rPr lang="tr-TR" dirty="0"/>
              <a:t>  1- </a:t>
            </a:r>
            <a:r>
              <a:rPr lang="tr-TR" dirty="0">
                <a:solidFill>
                  <a:schemeClr val="accent2"/>
                </a:solidFill>
              </a:rPr>
              <a:t>Aynı kurum içinde </a:t>
            </a:r>
            <a:r>
              <a:rPr lang="tr-TR" dirty="0"/>
              <a:t>astlık-üstlük ilişkisi, kurumun tabi olduğu teşkilat yasası ve görev </a:t>
            </a:r>
            <a:r>
              <a:rPr lang="tr-TR" dirty="0" err="1"/>
              <a:t>ünvanları</a:t>
            </a:r>
            <a:r>
              <a:rPr lang="tr-TR" dirty="0"/>
              <a:t> esas alınarak </a:t>
            </a:r>
            <a:r>
              <a:rPr lang="tr-TR" dirty="0">
                <a:solidFill>
                  <a:schemeClr val="accent2"/>
                </a:solidFill>
              </a:rPr>
              <a:t>mevcut hiyerarşik piramide göre </a:t>
            </a:r>
            <a:r>
              <a:rPr lang="tr-TR" dirty="0"/>
              <a:t>belirlenir.   </a:t>
            </a:r>
            <a:endParaRPr lang="en-US" dirty="0" smtClean="0"/>
          </a:p>
          <a:p>
            <a:r>
              <a:rPr lang="tr-TR" dirty="0" smtClean="0"/>
              <a:t> </a:t>
            </a:r>
            <a:r>
              <a:rPr lang="tr-TR" dirty="0"/>
              <a:t>2- </a:t>
            </a:r>
            <a:r>
              <a:rPr lang="tr-TR" dirty="0">
                <a:solidFill>
                  <a:schemeClr val="accent2"/>
                </a:solidFill>
              </a:rPr>
              <a:t>Farklı kurumlarda </a:t>
            </a:r>
            <a:r>
              <a:rPr lang="tr-TR" dirty="0"/>
              <a:t>astlık-üstlük ilişkisi, </a:t>
            </a:r>
            <a:r>
              <a:rPr lang="tr-TR" dirty="0">
                <a:solidFill>
                  <a:schemeClr val="accent2"/>
                </a:solidFill>
              </a:rPr>
              <a:t>görev </a:t>
            </a:r>
            <a:r>
              <a:rPr lang="tr-TR" dirty="0" err="1">
                <a:solidFill>
                  <a:schemeClr val="accent2"/>
                </a:solidFill>
              </a:rPr>
              <a:t>ünvanları</a:t>
            </a:r>
            <a:r>
              <a:rPr lang="tr-TR" dirty="0">
                <a:solidFill>
                  <a:schemeClr val="accent2"/>
                </a:solidFill>
              </a:rPr>
              <a:t> </a:t>
            </a:r>
            <a:r>
              <a:rPr lang="tr-TR" dirty="0"/>
              <a:t>esas alınarak belirlenmelidir.    </a:t>
            </a:r>
            <a:endParaRPr lang="en-US" dirty="0" smtClean="0"/>
          </a:p>
          <a:p>
            <a:r>
              <a:rPr lang="tr-TR" dirty="0" smtClean="0"/>
              <a:t>3- </a:t>
            </a:r>
            <a:r>
              <a:rPr lang="tr-TR" dirty="0"/>
              <a:t>Yargı mensupları ile yargı kuruluşlarında çalışanlar ve askerlere (jandarma personelinin mülki görevleri nedeniyle haklarında üst rütbeli jandarma personeline ön inceleme görevi verilebilmesi hariç) ön inceleme görevi verilemez. </a:t>
            </a:r>
          </a:p>
        </p:txBody>
      </p:sp>
    </p:spTree>
    <p:extLst>
      <p:ext uri="{BB962C8B-B14F-4D97-AF65-F5344CB8AC3E}">
        <p14:creationId xmlns:p14="http://schemas.microsoft.com/office/powerpoint/2010/main" val="3009335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500" b="1" dirty="0">
                <a:solidFill>
                  <a:srgbClr val="CC6600"/>
                </a:solidFill>
                <a:latin typeface="Albertus Extra Bold" pitchFamily="34" charset="0"/>
              </a:rPr>
              <a:t>4483 SAYILI </a:t>
            </a:r>
            <a:r>
              <a:rPr lang="tr-TR" sz="2500" b="1" dirty="0" smtClean="0">
                <a:solidFill>
                  <a:srgbClr val="CC6600"/>
                </a:solidFill>
                <a:latin typeface="Albertus Extra Bold" pitchFamily="34" charset="0"/>
              </a:rPr>
              <a:t>KANUN UYARINCA ÖN İNCELEME ONAYI</a:t>
            </a:r>
            <a:endParaRPr lang="tr-TR" b="1" dirty="0"/>
          </a:p>
        </p:txBody>
      </p:sp>
      <p:sp>
        <p:nvSpPr>
          <p:cNvPr id="3" name="İçerik Yer Tutucusu 2"/>
          <p:cNvSpPr>
            <a:spLocks noGrp="1"/>
          </p:cNvSpPr>
          <p:nvPr>
            <p:ph idx="1"/>
          </p:nvPr>
        </p:nvSpPr>
        <p:spPr/>
        <p:txBody>
          <a:bodyPr>
            <a:normAutofit fontScale="77500" lnSpcReduction="20000"/>
          </a:bodyPr>
          <a:lstStyle/>
          <a:p>
            <a:r>
              <a:rPr lang="tr-TR" b="1" dirty="0" smtClean="0"/>
              <a:t>Eski Onay</a:t>
            </a:r>
            <a:r>
              <a:rPr lang="tr-TR" dirty="0" smtClean="0"/>
              <a:t>: </a:t>
            </a:r>
          </a:p>
          <a:p>
            <a:r>
              <a:rPr lang="tr-TR" dirty="0" smtClean="0"/>
              <a:t>« …iddiaları ile ilgili …. hakkında 4483  sayılı Kanun uyarınca </a:t>
            </a:r>
            <a:r>
              <a:rPr lang="tr-TR" dirty="0" smtClean="0">
                <a:solidFill>
                  <a:srgbClr val="FF0000"/>
                </a:solidFill>
              </a:rPr>
              <a:t>ön inceleme</a:t>
            </a:r>
            <a:r>
              <a:rPr lang="en-US" dirty="0" smtClean="0">
                <a:solidFill>
                  <a:srgbClr val="FF0000"/>
                </a:solidFill>
              </a:rPr>
              <a:t> </a:t>
            </a:r>
            <a:r>
              <a:rPr lang="tr-TR" dirty="0" smtClean="0"/>
              <a:t>yapılması…»</a:t>
            </a:r>
          </a:p>
          <a:p>
            <a:r>
              <a:rPr lang="tr-TR" b="1" dirty="0" smtClean="0"/>
              <a:t>Yeni </a:t>
            </a:r>
            <a:r>
              <a:rPr lang="tr-TR" b="1" dirty="0"/>
              <a:t>Onay</a:t>
            </a:r>
            <a:r>
              <a:rPr lang="tr-TR" dirty="0"/>
              <a:t>: </a:t>
            </a:r>
          </a:p>
          <a:p>
            <a:r>
              <a:rPr lang="tr-TR" b="1" dirty="0"/>
              <a:t>1</a:t>
            </a:r>
            <a:r>
              <a:rPr lang="tr-TR" dirty="0"/>
              <a:t>.«…iddiaları ile ilgili ….  </a:t>
            </a:r>
            <a:r>
              <a:rPr lang="tr-TR" dirty="0">
                <a:solidFill>
                  <a:srgbClr val="FF0000"/>
                </a:solidFill>
              </a:rPr>
              <a:t>ve diğer ilgililer </a:t>
            </a:r>
            <a:r>
              <a:rPr lang="tr-TR" dirty="0"/>
              <a:t>hakkında  araştırma, </a:t>
            </a:r>
            <a:r>
              <a:rPr lang="tr-TR" dirty="0">
                <a:solidFill>
                  <a:srgbClr val="FF0000"/>
                </a:solidFill>
              </a:rPr>
              <a:t>gerekiyorsa</a:t>
            </a:r>
            <a:r>
              <a:rPr lang="tr-TR" dirty="0"/>
              <a:t> 4483  sayılı Kanun uyarınca ön inceleme  ile disiplin soruşturması yapılması…»</a:t>
            </a:r>
          </a:p>
          <a:p>
            <a:r>
              <a:rPr lang="tr-TR" b="1" dirty="0"/>
              <a:t>2</a:t>
            </a:r>
            <a:r>
              <a:rPr lang="tr-TR" dirty="0"/>
              <a:t>. .«…iddiaları ile ilgili ….  </a:t>
            </a:r>
            <a:r>
              <a:rPr lang="tr-TR" dirty="0">
                <a:solidFill>
                  <a:srgbClr val="FF0000"/>
                </a:solidFill>
              </a:rPr>
              <a:t>ve diğer ilgililer </a:t>
            </a:r>
            <a:r>
              <a:rPr lang="tr-TR" dirty="0"/>
              <a:t>hakkında  4483  sayılı Kanun uyarınca </a:t>
            </a:r>
            <a:r>
              <a:rPr lang="tr-TR" dirty="0">
                <a:solidFill>
                  <a:srgbClr val="FF0000"/>
                </a:solidFill>
              </a:rPr>
              <a:t>ön inceleme </a:t>
            </a:r>
            <a:r>
              <a:rPr lang="tr-TR" dirty="0"/>
              <a:t>yapılması…»</a:t>
            </a:r>
          </a:p>
          <a:p>
            <a:r>
              <a:rPr lang="tr-TR" b="1" dirty="0"/>
              <a:t>3</a:t>
            </a:r>
            <a:r>
              <a:rPr lang="tr-TR" dirty="0"/>
              <a:t>. .«…iddiaları ile ilgili ….  </a:t>
            </a:r>
            <a:r>
              <a:rPr lang="tr-TR" dirty="0">
                <a:solidFill>
                  <a:srgbClr val="FF0000"/>
                </a:solidFill>
              </a:rPr>
              <a:t>ve diğer ilgililer </a:t>
            </a:r>
            <a:r>
              <a:rPr lang="tr-TR" dirty="0"/>
              <a:t>hakkında  4483  sayılı Kanun uyarınca </a:t>
            </a:r>
            <a:r>
              <a:rPr lang="tr-TR" dirty="0">
                <a:solidFill>
                  <a:srgbClr val="FF0000"/>
                </a:solidFill>
              </a:rPr>
              <a:t>ön inceleme  ile disiplin soruşturması</a:t>
            </a:r>
            <a:r>
              <a:rPr lang="tr-TR" dirty="0"/>
              <a:t> yapılması</a:t>
            </a:r>
            <a:r>
              <a:rPr lang="tr-TR" dirty="0" smtClean="0"/>
              <a:t>…»</a:t>
            </a:r>
            <a:endParaRPr lang="en-US" dirty="0" smtClean="0"/>
          </a:p>
          <a:p>
            <a:r>
              <a:rPr lang="en-US" dirty="0" smtClean="0"/>
              <a:t>4. “…</a:t>
            </a:r>
            <a:r>
              <a:rPr lang="en-US" dirty="0" err="1" smtClean="0"/>
              <a:t>iddiaları</a:t>
            </a:r>
            <a:r>
              <a:rPr lang="en-US" dirty="0" smtClean="0"/>
              <a:t> ile </a:t>
            </a:r>
            <a:r>
              <a:rPr lang="en-US" dirty="0" err="1" smtClean="0"/>
              <a:t>ilgili</a:t>
            </a:r>
            <a:r>
              <a:rPr lang="en-US" dirty="0" smtClean="0"/>
              <a:t> </a:t>
            </a:r>
            <a:r>
              <a:rPr lang="tr-TR" dirty="0" smtClean="0"/>
              <a:t>4483  </a:t>
            </a:r>
            <a:r>
              <a:rPr lang="tr-TR" dirty="0"/>
              <a:t>sayılı Kanun uyarınca ön </a:t>
            </a:r>
            <a:r>
              <a:rPr lang="tr-TR" dirty="0" smtClean="0"/>
              <a:t>inceleme</a:t>
            </a:r>
            <a:r>
              <a:rPr lang="en-US" dirty="0" smtClean="0"/>
              <a:t> </a:t>
            </a:r>
            <a:r>
              <a:rPr lang="en-US" dirty="0" err="1" smtClean="0"/>
              <a:t>yapılmasını</a:t>
            </a:r>
            <a:r>
              <a:rPr lang="en-US" dirty="0" smtClean="0"/>
              <a:t> </a:t>
            </a:r>
            <a:r>
              <a:rPr lang="en-US" dirty="0" err="1" smtClean="0"/>
              <a:t>gerektirecek</a:t>
            </a:r>
            <a:r>
              <a:rPr lang="en-US" dirty="0" smtClean="0"/>
              <a:t> </a:t>
            </a:r>
            <a:r>
              <a:rPr lang="en-US" dirty="0" err="1" smtClean="0"/>
              <a:t>bir</a:t>
            </a:r>
            <a:r>
              <a:rPr lang="en-US" dirty="0" smtClean="0"/>
              <a:t> durum </a:t>
            </a:r>
            <a:r>
              <a:rPr lang="en-US" dirty="0" err="1" smtClean="0"/>
              <a:t>olup</a:t>
            </a:r>
            <a:r>
              <a:rPr lang="en-US" dirty="0" smtClean="0"/>
              <a:t> </a:t>
            </a:r>
            <a:r>
              <a:rPr lang="en-US" dirty="0" err="1" smtClean="0"/>
              <a:t>olmadığını</a:t>
            </a:r>
            <a:r>
              <a:rPr lang="en-US" dirty="0" smtClean="0"/>
              <a:t> </a:t>
            </a:r>
            <a:r>
              <a:rPr lang="en-US" dirty="0" err="1" smtClean="0"/>
              <a:t>tespit</a:t>
            </a:r>
            <a:r>
              <a:rPr lang="en-US" dirty="0" smtClean="0"/>
              <a:t> </a:t>
            </a:r>
            <a:r>
              <a:rPr lang="en-US" dirty="0" err="1" smtClean="0"/>
              <a:t>amacıyla</a:t>
            </a:r>
            <a:r>
              <a:rPr lang="en-US" dirty="0" smtClean="0"/>
              <a:t> </a:t>
            </a:r>
            <a:r>
              <a:rPr lang="en-US" dirty="0" err="1" smtClean="0"/>
              <a:t>araştırma</a:t>
            </a:r>
            <a:r>
              <a:rPr lang="en-US" dirty="0" smtClean="0"/>
              <a:t> </a:t>
            </a:r>
            <a:r>
              <a:rPr lang="en-US" dirty="0" err="1" smtClean="0"/>
              <a:t>yapılması</a:t>
            </a:r>
            <a:r>
              <a:rPr lang="en-US" dirty="0" smtClean="0"/>
              <a:t>...”</a:t>
            </a:r>
            <a:endParaRPr lang="tr-TR" dirty="0"/>
          </a:p>
          <a:p>
            <a:endParaRPr lang="tr-TR" dirty="0" smtClean="0"/>
          </a:p>
        </p:txBody>
      </p:sp>
    </p:spTree>
    <p:extLst>
      <p:ext uri="{BB962C8B-B14F-4D97-AF65-F5344CB8AC3E}">
        <p14:creationId xmlns:p14="http://schemas.microsoft.com/office/powerpoint/2010/main" val="1410627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solidFill>
                  <a:srgbClr val="04617B"/>
                </a:solidFill>
              </a:rPr>
              <a:t>MEMURLAR VE DİĞER KAMU GÖREVLİLERİNİN YARGILANMASI HAKKINDA KANUNUN UYGULAMASI İLE İLGİLİ OLARAK İÇİŞLERİ BAKANLIĞINCA YÜRÜTÜLECEK İŞLEMLERE İLİŞKİN YÖNERGE </a:t>
            </a:r>
            <a:endParaRPr lang="tr-TR" dirty="0"/>
          </a:p>
        </p:txBody>
      </p:sp>
      <p:sp>
        <p:nvSpPr>
          <p:cNvPr id="3" name="İçerik Yer Tutucusu 2"/>
          <p:cNvSpPr>
            <a:spLocks noGrp="1"/>
          </p:cNvSpPr>
          <p:nvPr>
            <p:ph idx="1"/>
          </p:nvPr>
        </p:nvSpPr>
        <p:spPr/>
        <p:txBody>
          <a:bodyPr>
            <a:normAutofit fontScale="85000" lnSpcReduction="20000"/>
          </a:bodyPr>
          <a:lstStyle/>
          <a:p>
            <a:pPr hangingPunct="0"/>
            <a:r>
              <a:rPr lang="tr-TR" b="1" dirty="0"/>
              <a:t>Ön inceleme onayının kapsamı</a:t>
            </a:r>
            <a:endParaRPr lang="tr-TR" dirty="0"/>
          </a:p>
          <a:p>
            <a:pPr hangingPunct="0"/>
            <a:r>
              <a:rPr lang="tr-TR" b="1" dirty="0"/>
              <a:t>Madde 14-</a:t>
            </a:r>
            <a:r>
              <a:rPr lang="tr-TR" dirty="0"/>
              <a:t> Ön inceleme onayında belirtilen ihbar, şikayet veya iddia konusu olaylar ile bunlara bağlı olarak </a:t>
            </a:r>
            <a:r>
              <a:rPr lang="tr-TR" dirty="0">
                <a:solidFill>
                  <a:schemeClr val="accent2"/>
                </a:solidFill>
              </a:rPr>
              <a:t>ön inceleme sırasında ortaya çıkabilecek konular,</a:t>
            </a:r>
            <a:r>
              <a:rPr lang="tr-TR" dirty="0"/>
              <a:t> ön inceleme onayının kapsamını oluşturur.</a:t>
            </a:r>
          </a:p>
          <a:p>
            <a:pPr hangingPunct="0"/>
            <a:r>
              <a:rPr lang="tr-TR" dirty="0"/>
              <a:t>Ön inceleme onayında belirtilenlerden </a:t>
            </a:r>
            <a:r>
              <a:rPr lang="tr-TR" dirty="0">
                <a:solidFill>
                  <a:schemeClr val="accent2"/>
                </a:solidFill>
              </a:rPr>
              <a:t>başka memur </a:t>
            </a:r>
            <a:r>
              <a:rPr lang="tr-TR" dirty="0"/>
              <a:t>ve diğer kamu görevlilerinin de iddia konusu olaylara katıldıklarının anlaşılması halinde, yeni bir inceleme onayı alınmaksızın ön incelemeye dahil edilirler.</a:t>
            </a:r>
          </a:p>
          <a:p>
            <a:pPr hangingPunct="0"/>
            <a:r>
              <a:rPr lang="tr-TR" dirty="0"/>
              <a:t>Ön inceleme sırasında, ön inceleme onayında belirtilen olay ve konudan </a:t>
            </a:r>
            <a:r>
              <a:rPr lang="tr-TR" dirty="0">
                <a:solidFill>
                  <a:schemeClr val="accent2"/>
                </a:solidFill>
              </a:rPr>
              <a:t>tamamen ayrı veya farklı bir suç olarak nitelendirilebilecek</a:t>
            </a:r>
            <a:r>
              <a:rPr lang="tr-TR" dirty="0"/>
              <a:t> </a:t>
            </a:r>
            <a:r>
              <a:rPr lang="tr-TR" dirty="0">
                <a:solidFill>
                  <a:schemeClr val="accent2"/>
                </a:solidFill>
              </a:rPr>
              <a:t>bir fiil </a:t>
            </a:r>
            <a:r>
              <a:rPr lang="tr-TR" dirty="0"/>
              <a:t>veya işlem tespit edildiğinde, konu yazılı olarak en seri haberleşme araçları ile bu konuda ön inceleme başlatılmak üzere yetkili mercie bildirilir.</a:t>
            </a:r>
          </a:p>
          <a:p>
            <a:endParaRPr lang="tr-TR" dirty="0"/>
          </a:p>
        </p:txBody>
      </p:sp>
    </p:spTree>
    <p:extLst>
      <p:ext uri="{BB962C8B-B14F-4D97-AF65-F5344CB8AC3E}">
        <p14:creationId xmlns:p14="http://schemas.microsoft.com/office/powerpoint/2010/main" val="1304855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algn="ctr" fontAlgn="base">
              <a:lnSpc>
                <a:spcPct val="130000"/>
              </a:lnSpc>
              <a:spcAft>
                <a:spcPct val="0"/>
              </a:spcAft>
            </a:pPr>
            <a:r>
              <a:rPr lang="tr-TR" sz="2800" b="1" dirty="0">
                <a:solidFill>
                  <a:srgbClr val="CC6600"/>
                </a:solidFill>
                <a:latin typeface="Albertus Extra Bold" pitchFamily="34" charset="0"/>
                <a:ea typeface="+mn-ea"/>
                <a:cs typeface="+mn-cs"/>
              </a:rPr>
              <a:t>SORUŞTURMA İZNİNİN KAPSAMI</a:t>
            </a:r>
          </a:p>
        </p:txBody>
      </p:sp>
      <p:sp>
        <p:nvSpPr>
          <p:cNvPr id="3" name="İçerik Yer Tutucusu 2"/>
          <p:cNvSpPr>
            <a:spLocks noGrp="1"/>
          </p:cNvSpPr>
          <p:nvPr>
            <p:ph idx="1"/>
          </p:nvPr>
        </p:nvSpPr>
        <p:spPr>
          <a:xfrm>
            <a:off x="457200" y="1935480"/>
            <a:ext cx="8229600" cy="4733880"/>
          </a:xfrm>
        </p:spPr>
        <p:txBody>
          <a:bodyPr>
            <a:noAutofit/>
          </a:bodyPr>
          <a:lstStyle/>
          <a:p>
            <a:pPr marL="609600" indent="-609600"/>
            <a:r>
              <a:rPr lang="tr-TR" b="1" dirty="0"/>
              <a:t>Soruşturma izni, şikayet, ihbar veya iddia konusu </a:t>
            </a:r>
            <a:r>
              <a:rPr lang="tr-TR" b="1" dirty="0" smtClean="0"/>
              <a:t>olaylar ile </a:t>
            </a:r>
            <a:r>
              <a:rPr lang="tr-TR" b="1" dirty="0"/>
              <a:t>bunlara bağlı olarak ileride soruşturma sırasında </a:t>
            </a:r>
            <a:r>
              <a:rPr lang="tr-TR" b="1" dirty="0" smtClean="0"/>
              <a:t>ortaya </a:t>
            </a:r>
            <a:r>
              <a:rPr lang="tr-TR" b="1" dirty="0"/>
              <a:t>çıkabilecek konuları kapsar.</a:t>
            </a:r>
          </a:p>
          <a:p>
            <a:pPr marL="609600" indent="-609600"/>
            <a:r>
              <a:rPr lang="tr-TR" b="1" dirty="0" smtClean="0">
                <a:solidFill>
                  <a:srgbClr val="FF0000"/>
                </a:solidFill>
              </a:rPr>
              <a:t>Soruşturma </a:t>
            </a:r>
            <a:r>
              <a:rPr lang="tr-TR" b="1" dirty="0">
                <a:solidFill>
                  <a:srgbClr val="FF0000"/>
                </a:solidFill>
              </a:rPr>
              <a:t>sırasında izin verilen olay ve konudan </a:t>
            </a:r>
            <a:r>
              <a:rPr lang="tr-TR" b="1" dirty="0" smtClean="0">
                <a:solidFill>
                  <a:srgbClr val="FF0000"/>
                </a:solidFill>
              </a:rPr>
              <a:t>tamamen </a:t>
            </a:r>
            <a:r>
              <a:rPr lang="tr-TR" b="1" dirty="0">
                <a:solidFill>
                  <a:srgbClr val="FF0000"/>
                </a:solidFill>
              </a:rPr>
              <a:t>ayrı veya farklı bir suç olarak </a:t>
            </a:r>
            <a:r>
              <a:rPr lang="tr-TR" b="1" dirty="0" smtClean="0">
                <a:solidFill>
                  <a:srgbClr val="FF0000"/>
                </a:solidFill>
              </a:rPr>
              <a:t>nitelendirilebilecek bir </a:t>
            </a:r>
            <a:r>
              <a:rPr lang="tr-TR" b="1" dirty="0">
                <a:solidFill>
                  <a:srgbClr val="FF0000"/>
                </a:solidFill>
              </a:rPr>
              <a:t>fiil ortaya çıktığında, yeniden izin alınması zorunludur.</a:t>
            </a:r>
          </a:p>
          <a:p>
            <a:pPr marL="609600" indent="-609600"/>
            <a:r>
              <a:rPr lang="tr-TR" b="1" dirty="0" smtClean="0"/>
              <a:t>Suçun </a:t>
            </a:r>
            <a:r>
              <a:rPr lang="tr-TR" b="1" dirty="0"/>
              <a:t>hukuki niteliğinin değişmesi, yeniden izin </a:t>
            </a:r>
            <a:r>
              <a:rPr lang="tr-TR" b="1" dirty="0" smtClean="0"/>
              <a:t>alınmasını </a:t>
            </a:r>
            <a:r>
              <a:rPr lang="tr-TR" b="1" dirty="0"/>
              <a:t>gerektirmez</a:t>
            </a:r>
            <a:r>
              <a:rPr lang="tr-TR" b="1" dirty="0" smtClean="0"/>
              <a:t>. (mad.8)</a:t>
            </a:r>
            <a:endParaRPr lang="tr-TR" b="1" dirty="0"/>
          </a:p>
          <a:p>
            <a:endParaRPr lang="tr-TR" dirty="0"/>
          </a:p>
        </p:txBody>
      </p:sp>
    </p:spTree>
    <p:extLst>
      <p:ext uri="{BB962C8B-B14F-4D97-AF65-F5344CB8AC3E}">
        <p14:creationId xmlns:p14="http://schemas.microsoft.com/office/powerpoint/2010/main" val="9434824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p:txBody>
          <a:bodyPr>
            <a:normAutofit lnSpcReduction="10000"/>
          </a:bodyPr>
          <a:lstStyle/>
          <a:p>
            <a:pPr lvl="0">
              <a:lnSpc>
                <a:spcPct val="115000"/>
              </a:lnSpc>
              <a:spcAft>
                <a:spcPts val="1000"/>
              </a:spcAft>
              <a:buClr>
                <a:srgbClr val="0BD0D9"/>
              </a:buClr>
            </a:pPr>
            <a:r>
              <a:rPr lang="tr-TR" sz="2800" b="1" dirty="0">
                <a:solidFill>
                  <a:prstClr val="black"/>
                </a:solidFill>
                <a:latin typeface="Times New Roman"/>
                <a:ea typeface="Calibri"/>
                <a:cs typeface="Times New Roman"/>
              </a:rPr>
              <a:t>Soruşturma sırasında izin verilen konudan tamamen farklı nitelikte bir fiil ortaya çıkmasına rağmen</a:t>
            </a:r>
            <a:r>
              <a:rPr lang="tr-TR" sz="2800" dirty="0">
                <a:solidFill>
                  <a:prstClr val="black"/>
                </a:solidFill>
                <a:latin typeface="Times New Roman"/>
                <a:ea typeface="Calibri"/>
                <a:cs typeface="Times New Roman"/>
              </a:rPr>
              <a:t>, yeniden ön inceleme emri alınmaksızın ön inceleme yapılmasının, 4483 Sayılı Kanunun 8. maddenin 2 </a:t>
            </a:r>
            <a:r>
              <a:rPr lang="tr-TR" sz="2800" dirty="0" err="1">
                <a:solidFill>
                  <a:prstClr val="black"/>
                </a:solidFill>
                <a:latin typeface="Times New Roman"/>
                <a:ea typeface="Calibri"/>
                <a:cs typeface="Times New Roman"/>
              </a:rPr>
              <a:t>nci</a:t>
            </a:r>
            <a:r>
              <a:rPr lang="tr-TR" sz="2800" dirty="0">
                <a:solidFill>
                  <a:prstClr val="black"/>
                </a:solidFill>
                <a:latin typeface="Times New Roman"/>
                <a:ea typeface="Calibri"/>
                <a:cs typeface="Times New Roman"/>
              </a:rPr>
              <a:t> fıkrasına aykırılık oluşturduğu </a:t>
            </a:r>
            <a:r>
              <a:rPr lang="tr-TR" sz="2800" dirty="0" err="1">
                <a:solidFill>
                  <a:prstClr val="black"/>
                </a:solidFill>
                <a:latin typeface="Times New Roman"/>
                <a:ea typeface="Calibri"/>
                <a:cs typeface="Times New Roman"/>
              </a:rPr>
              <a:t>hk</a:t>
            </a:r>
            <a:r>
              <a:rPr lang="tr-TR" sz="2800" dirty="0">
                <a:solidFill>
                  <a:prstClr val="black"/>
                </a:solidFill>
                <a:latin typeface="Times New Roman"/>
                <a:ea typeface="Calibri"/>
                <a:cs typeface="Times New Roman"/>
              </a:rPr>
              <a:t>.</a:t>
            </a:r>
            <a:r>
              <a:rPr lang="tr-TR" sz="2800" b="1" dirty="0">
                <a:solidFill>
                  <a:srgbClr val="FF0000"/>
                </a:solidFill>
                <a:latin typeface="Times New Roman"/>
                <a:ea typeface="Calibri"/>
                <a:cs typeface="Times New Roman"/>
              </a:rPr>
              <a:t> </a:t>
            </a:r>
            <a:r>
              <a:rPr lang="tr-TR" sz="2800" dirty="0">
                <a:solidFill>
                  <a:prstClr val="black"/>
                </a:solidFill>
                <a:latin typeface="Times New Roman"/>
                <a:ea typeface="Calibri"/>
                <a:cs typeface="Times New Roman"/>
              </a:rPr>
              <a:t>Bakanı tarafından adı geçenler hakkında soruşturma izni verilmesine ilişkin ...gün ve ...sayılı kararın kaldırılmasına 6.12.2000 tarihinde oybirliği ile karar verildi. </a:t>
            </a:r>
            <a:r>
              <a:rPr lang="tr-TR" sz="2800" b="1" dirty="0">
                <a:solidFill>
                  <a:prstClr val="black"/>
                </a:solidFill>
                <a:latin typeface="Times New Roman"/>
                <a:ea typeface="Calibri"/>
                <a:cs typeface="Times New Roman"/>
              </a:rPr>
              <a:t>D.2.D., E:2000/3170, K:2000/4084</a:t>
            </a:r>
            <a:endParaRPr lang="tr-TR" sz="2400" dirty="0">
              <a:solidFill>
                <a:prstClr val="black"/>
              </a:solidFill>
              <a:latin typeface="Calibri"/>
              <a:ea typeface="Calibri"/>
              <a:cs typeface="Times New Roman"/>
            </a:endParaRPr>
          </a:p>
          <a:p>
            <a:endParaRPr lang="tr-TR" dirty="0"/>
          </a:p>
        </p:txBody>
      </p:sp>
    </p:spTree>
    <p:extLst>
      <p:ext uri="{BB962C8B-B14F-4D97-AF65-F5344CB8AC3E}">
        <p14:creationId xmlns:p14="http://schemas.microsoft.com/office/powerpoint/2010/main" val="42536209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solidFill>
                  <a:srgbClr val="04617B"/>
                </a:solidFill>
              </a:rPr>
              <a:t>MEMURLAR VE DİĞER KAMU GÖREVLİLERİNİN YARGILANMASI HAKKINDA KANUNUN UYGULAMASI İLE İLGİLİ OLARAK İÇİŞLERİ BAKANLIĞINCA YÜRÜTÜLECEK İŞLEMLERE İLİŞKİN YÖNERGE </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a:t>Hakkında ön inceleme yapılanların ifadelerinin alınması</a:t>
            </a:r>
            <a:endParaRPr lang="tr-TR" dirty="0"/>
          </a:p>
          <a:p>
            <a:endParaRPr lang="tr-TR" b="1" dirty="0" smtClean="0"/>
          </a:p>
          <a:p>
            <a:r>
              <a:rPr lang="tr-TR" b="1" dirty="0" smtClean="0"/>
              <a:t>Madde </a:t>
            </a:r>
            <a:r>
              <a:rPr lang="tr-TR" b="1" dirty="0"/>
              <a:t>24-</a:t>
            </a:r>
            <a:r>
              <a:rPr lang="tr-TR" dirty="0"/>
              <a:t> Hakkında ön inceleme yapılan memur ve diğer kamu görevlilerinin ifadelerinin huzurda alınarak tutanağa bağlanması esastır.</a:t>
            </a:r>
          </a:p>
          <a:p>
            <a:r>
              <a:rPr lang="tr-TR" dirty="0"/>
              <a:t>Ancak, haklarında ön inceleme yapılanlardan </a:t>
            </a:r>
            <a:r>
              <a:rPr lang="tr-TR" dirty="0">
                <a:solidFill>
                  <a:srgbClr val="FF0000"/>
                </a:solidFill>
              </a:rPr>
              <a:t>mülki idare amirleri, belediye başkanları ve mahallinde bulunamayanların ifadeleri yazılı olarak istenebilir. Zorunluluk hallerinde, diğer memur ve kamu görevlilerinin de ifadeleri yazılı olarak alınabilir.</a:t>
            </a:r>
          </a:p>
          <a:p>
            <a:r>
              <a:rPr lang="tr-TR" dirty="0"/>
              <a:t>Yazılı ifade istemlerinde, 4483 sayılı Kanun ile getirilen süre kayıtlaması göz önünde bulundurulmak suretiyle makul bir süre verilir.</a:t>
            </a:r>
          </a:p>
          <a:p>
            <a:r>
              <a:rPr lang="tr-TR" dirty="0"/>
              <a:t>Hakkında ön inceleme yapılan memur ve diğer kamu görevlilerinin </a:t>
            </a:r>
            <a:r>
              <a:rPr lang="tr-TR" dirty="0">
                <a:solidFill>
                  <a:srgbClr val="FF0000"/>
                </a:solidFill>
              </a:rPr>
              <a:t>mahallinde bulunmaması ve adreslerinin tespit edilememesi halinde, bu durumu kanıtlayıcı belgeler dosyasına eklenir.</a:t>
            </a:r>
          </a:p>
        </p:txBody>
      </p:sp>
    </p:spTree>
    <p:extLst>
      <p:ext uri="{BB962C8B-B14F-4D97-AF65-F5344CB8AC3E}">
        <p14:creationId xmlns:p14="http://schemas.microsoft.com/office/powerpoint/2010/main" val="2967751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Ön inceleme yapanların yetkisi ve rapor </a:t>
            </a:r>
          </a:p>
        </p:txBody>
      </p:sp>
      <p:sp>
        <p:nvSpPr>
          <p:cNvPr id="3" name="İçerik Yer Tutucusu 2"/>
          <p:cNvSpPr>
            <a:spLocks noGrp="1"/>
          </p:cNvSpPr>
          <p:nvPr>
            <p:ph idx="1"/>
          </p:nvPr>
        </p:nvSpPr>
        <p:spPr/>
        <p:txBody>
          <a:bodyPr>
            <a:normAutofit fontScale="92500" lnSpcReduction="20000"/>
          </a:bodyPr>
          <a:lstStyle/>
          <a:p>
            <a:r>
              <a:rPr lang="tr-TR" dirty="0" smtClean="0"/>
              <a:t>4483 SK Madde </a:t>
            </a:r>
            <a:r>
              <a:rPr lang="tr-TR" dirty="0"/>
              <a:t>6 – Ön inceleme ile görevlendirilen kişi veya kişiler, bakanlık müfettişleri ile </a:t>
            </a:r>
            <a:r>
              <a:rPr lang="tr-TR" dirty="0">
                <a:solidFill>
                  <a:srgbClr val="C00000"/>
                </a:solidFill>
              </a:rPr>
              <a:t>kendilerini görevlendiren merciin bütün yetkilerini haiz olup</a:t>
            </a:r>
            <a:r>
              <a:rPr lang="tr-TR" dirty="0"/>
              <a:t>, bu Kanunda hüküm bulunmayan hususlarda </a:t>
            </a:r>
            <a:r>
              <a:rPr lang="tr-TR" dirty="0">
                <a:solidFill>
                  <a:srgbClr val="C00000"/>
                </a:solidFill>
              </a:rPr>
              <a:t>Ceza Muhakemeleri Usulü Kanununa göre işlem yapabilirler</a:t>
            </a:r>
            <a:r>
              <a:rPr lang="tr-TR" dirty="0"/>
              <a:t>; hakkında inceleme yapılan memur veya diğer </a:t>
            </a:r>
            <a:r>
              <a:rPr lang="tr-TR" dirty="0">
                <a:solidFill>
                  <a:srgbClr val="C00000"/>
                </a:solidFill>
              </a:rPr>
              <a:t>kamu görevlisinin ifadesini de almak </a:t>
            </a:r>
            <a:r>
              <a:rPr lang="tr-TR" dirty="0"/>
              <a:t>suretiyle yetkileri dahilinde bulunan gerekli bilgi ve belgeleri toplayıp, görüşlerini içeren bir rapor düzenleyerek durumu izin vermeye yetkili mercie sunarlar. Ön inceleme birden çok kişi tarafından yapılmışsa, farklı görüşler raporda gerekçeleriyle ayrı ayrı belirtilir.   Yetkili merci bu rapor üzerine </a:t>
            </a:r>
            <a:r>
              <a:rPr lang="tr-TR" dirty="0">
                <a:solidFill>
                  <a:srgbClr val="C00000"/>
                </a:solidFill>
              </a:rPr>
              <a:t>soruşturma izni verilmesine veya verilmemesine karar verir</a:t>
            </a:r>
            <a:r>
              <a:rPr lang="tr-TR" dirty="0"/>
              <a:t>. Bu kararlarda gerekçe gösterilmesi zorunludur. </a:t>
            </a:r>
          </a:p>
          <a:p>
            <a:endParaRPr lang="tr-TR" dirty="0"/>
          </a:p>
        </p:txBody>
      </p:sp>
    </p:spTree>
    <p:extLst>
      <p:ext uri="{BB962C8B-B14F-4D97-AF65-F5344CB8AC3E}">
        <p14:creationId xmlns:p14="http://schemas.microsoft.com/office/powerpoint/2010/main" val="20178701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Ön İncelemecilerin Kullanabileceği Yetkiler </a:t>
            </a:r>
          </a:p>
        </p:txBody>
      </p:sp>
      <p:sp>
        <p:nvSpPr>
          <p:cNvPr id="3" name="İçerik Yer Tutucusu 2"/>
          <p:cNvSpPr>
            <a:spLocks noGrp="1"/>
          </p:cNvSpPr>
          <p:nvPr>
            <p:ph idx="1"/>
          </p:nvPr>
        </p:nvSpPr>
        <p:spPr/>
        <p:txBody>
          <a:bodyPr>
            <a:normAutofit fontScale="85000" lnSpcReduction="20000"/>
          </a:bodyPr>
          <a:lstStyle/>
          <a:p>
            <a:r>
              <a:rPr lang="tr-TR" dirty="0"/>
              <a:t> Yeminli Katip Bulundurma</a:t>
            </a:r>
            <a:r>
              <a:rPr lang="tr-TR" dirty="0" smtClean="0"/>
              <a:t>.</a:t>
            </a:r>
            <a:endParaRPr lang="en-US" dirty="0" smtClean="0"/>
          </a:p>
          <a:p>
            <a:r>
              <a:rPr lang="tr-TR" dirty="0" smtClean="0"/>
              <a:t> </a:t>
            </a:r>
            <a:r>
              <a:rPr lang="tr-TR" dirty="0"/>
              <a:t>Belge Toplama. </a:t>
            </a:r>
            <a:endParaRPr lang="en-US" dirty="0" smtClean="0"/>
          </a:p>
          <a:p>
            <a:r>
              <a:rPr lang="tr-TR" dirty="0" smtClean="0"/>
              <a:t> </a:t>
            </a:r>
            <a:r>
              <a:rPr lang="tr-TR" dirty="0"/>
              <a:t>Tutanak Düzenleme. </a:t>
            </a:r>
            <a:endParaRPr lang="en-US" dirty="0" smtClean="0"/>
          </a:p>
          <a:p>
            <a:r>
              <a:rPr lang="tr-TR" dirty="0" smtClean="0"/>
              <a:t> </a:t>
            </a:r>
            <a:r>
              <a:rPr lang="tr-TR" dirty="0"/>
              <a:t>İhbar yada Şikayetçinin İfadesini Alma. </a:t>
            </a:r>
            <a:endParaRPr lang="en-US" dirty="0" smtClean="0"/>
          </a:p>
          <a:p>
            <a:r>
              <a:rPr lang="tr-TR" dirty="0" smtClean="0"/>
              <a:t> </a:t>
            </a:r>
            <a:r>
              <a:rPr lang="tr-TR" dirty="0"/>
              <a:t>Hakkında Ön İnceleme Yapılanların İfadesini </a:t>
            </a:r>
            <a:r>
              <a:rPr lang="tr-TR" dirty="0" smtClean="0"/>
              <a:t>Alma. </a:t>
            </a:r>
            <a:endParaRPr lang="en-US" dirty="0" smtClean="0"/>
          </a:p>
          <a:p>
            <a:r>
              <a:rPr lang="tr-TR" dirty="0" smtClean="0"/>
              <a:t>Tanık </a:t>
            </a:r>
            <a:r>
              <a:rPr lang="tr-TR" dirty="0"/>
              <a:t>İfadesi Alma. </a:t>
            </a:r>
            <a:endParaRPr lang="en-US" dirty="0" smtClean="0"/>
          </a:p>
          <a:p>
            <a:r>
              <a:rPr lang="tr-TR" dirty="0" smtClean="0"/>
              <a:t> </a:t>
            </a:r>
            <a:r>
              <a:rPr lang="tr-TR" dirty="0"/>
              <a:t>Bilirkişi İncelemesi Yaptırma.  </a:t>
            </a:r>
            <a:endParaRPr lang="en-US" dirty="0" smtClean="0"/>
          </a:p>
          <a:p>
            <a:r>
              <a:rPr lang="tr-TR" dirty="0" smtClean="0"/>
              <a:t> </a:t>
            </a:r>
            <a:r>
              <a:rPr lang="tr-TR" dirty="0"/>
              <a:t>Keşif Yapma. </a:t>
            </a:r>
            <a:endParaRPr lang="en-US" dirty="0" smtClean="0"/>
          </a:p>
          <a:p>
            <a:r>
              <a:rPr lang="tr-TR" dirty="0" smtClean="0"/>
              <a:t> </a:t>
            </a:r>
            <a:r>
              <a:rPr lang="tr-TR" dirty="0"/>
              <a:t>Yer Gösterme. </a:t>
            </a:r>
            <a:endParaRPr lang="en-US" dirty="0" smtClean="0"/>
          </a:p>
          <a:p>
            <a:r>
              <a:rPr lang="tr-TR" dirty="0" smtClean="0"/>
              <a:t> </a:t>
            </a:r>
            <a:r>
              <a:rPr lang="tr-TR" dirty="0"/>
              <a:t>Bilgi İsteme.  </a:t>
            </a:r>
            <a:endParaRPr lang="en-US" dirty="0" smtClean="0"/>
          </a:p>
          <a:p>
            <a:r>
              <a:rPr lang="tr-TR" dirty="0" smtClean="0"/>
              <a:t> </a:t>
            </a:r>
            <a:r>
              <a:rPr lang="tr-TR" dirty="0"/>
              <a:t>İstinabe Usulü Kullanma.  </a:t>
            </a:r>
          </a:p>
          <a:p>
            <a:pPr marL="0" indent="0">
              <a:buNone/>
            </a:pPr>
            <a:r>
              <a:rPr lang="tr-TR" dirty="0"/>
              <a:t> </a:t>
            </a:r>
          </a:p>
        </p:txBody>
      </p:sp>
    </p:spTree>
    <p:extLst>
      <p:ext uri="{BB962C8B-B14F-4D97-AF65-F5344CB8AC3E}">
        <p14:creationId xmlns:p14="http://schemas.microsoft.com/office/powerpoint/2010/main" val="4121279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mn-lt"/>
                <a:cs typeface="Times New Roman" panose="02020603050405020304" pitchFamily="18" charset="0"/>
              </a:rPr>
              <a:t>Amaç </a:t>
            </a:r>
          </a:p>
        </p:txBody>
      </p:sp>
      <p:sp>
        <p:nvSpPr>
          <p:cNvPr id="3" name="İçerik Yer Tutucusu 2"/>
          <p:cNvSpPr>
            <a:spLocks noGrp="1"/>
          </p:cNvSpPr>
          <p:nvPr>
            <p:ph idx="1"/>
          </p:nvPr>
        </p:nvSpPr>
        <p:spPr/>
        <p:txBody>
          <a:bodyPr/>
          <a:lstStyle/>
          <a:p>
            <a:r>
              <a:rPr lang="tr-TR" dirty="0">
                <a:cs typeface="Times New Roman" panose="02020603050405020304" pitchFamily="18" charset="0"/>
              </a:rPr>
              <a:t>Madde 1 – Bu Kanunun amacı, memurlar ve diğer kamu görevlilerinin görevleri sebebiyle işledikleri suçlardan dolayı yargılanabilmeleri için izin vermeye yetkili mercileri belirtmek ve izlenecek </a:t>
            </a:r>
            <a:r>
              <a:rPr lang="tr-TR" dirty="0">
                <a:solidFill>
                  <a:srgbClr val="FF0000"/>
                </a:solidFill>
                <a:cs typeface="Times New Roman" panose="02020603050405020304" pitchFamily="18" charset="0"/>
              </a:rPr>
              <a:t>usulü </a:t>
            </a:r>
            <a:r>
              <a:rPr lang="tr-TR" dirty="0">
                <a:cs typeface="Times New Roman" panose="02020603050405020304" pitchFamily="18" charset="0"/>
              </a:rPr>
              <a:t>düzenlemektir. </a:t>
            </a:r>
          </a:p>
        </p:txBody>
      </p:sp>
    </p:spTree>
    <p:extLst>
      <p:ext uri="{BB962C8B-B14F-4D97-AF65-F5344CB8AC3E}">
        <p14:creationId xmlns:p14="http://schemas.microsoft.com/office/powerpoint/2010/main" val="22276563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Ön İncelemecilerin Kullanamayacağı Yetkiler </a:t>
            </a:r>
          </a:p>
        </p:txBody>
      </p:sp>
      <p:sp>
        <p:nvSpPr>
          <p:cNvPr id="3" name="İçerik Yer Tutucusu 2"/>
          <p:cNvSpPr>
            <a:spLocks noGrp="1"/>
          </p:cNvSpPr>
          <p:nvPr>
            <p:ph idx="1"/>
          </p:nvPr>
        </p:nvSpPr>
        <p:spPr/>
        <p:txBody>
          <a:bodyPr>
            <a:normAutofit fontScale="85000" lnSpcReduction="20000"/>
          </a:bodyPr>
          <a:lstStyle/>
          <a:p>
            <a:r>
              <a:rPr lang="tr-TR" dirty="0"/>
              <a:t> Gözlem Altına Alma. </a:t>
            </a:r>
            <a:endParaRPr lang="en-US" dirty="0" smtClean="0"/>
          </a:p>
          <a:p>
            <a:r>
              <a:rPr lang="tr-TR" dirty="0" smtClean="0"/>
              <a:t> </a:t>
            </a:r>
            <a:r>
              <a:rPr lang="tr-TR" dirty="0"/>
              <a:t>Vücuttan Örnek Alma. </a:t>
            </a:r>
            <a:endParaRPr lang="en-US" dirty="0" smtClean="0"/>
          </a:p>
          <a:p>
            <a:r>
              <a:rPr lang="tr-TR" dirty="0" smtClean="0"/>
              <a:t> </a:t>
            </a:r>
            <a:r>
              <a:rPr lang="tr-TR" dirty="0"/>
              <a:t>Moleküler Genetik İnceleme. </a:t>
            </a:r>
            <a:endParaRPr lang="en-US" dirty="0" smtClean="0"/>
          </a:p>
          <a:p>
            <a:r>
              <a:rPr lang="tr-TR" dirty="0" smtClean="0"/>
              <a:t> </a:t>
            </a:r>
            <a:r>
              <a:rPr lang="tr-TR" dirty="0"/>
              <a:t>Fizik Kimliğinin Tespiti. </a:t>
            </a:r>
            <a:endParaRPr lang="en-US" dirty="0" smtClean="0"/>
          </a:p>
          <a:p>
            <a:r>
              <a:rPr lang="tr-TR" dirty="0" smtClean="0"/>
              <a:t> </a:t>
            </a:r>
            <a:r>
              <a:rPr lang="tr-TR" dirty="0"/>
              <a:t>Ölü Kimliğini Belirleme, Adli Muayene, Otopsi. </a:t>
            </a:r>
            <a:endParaRPr lang="en-US" dirty="0" smtClean="0"/>
          </a:p>
          <a:p>
            <a:r>
              <a:rPr lang="tr-TR" dirty="0" smtClean="0"/>
              <a:t> </a:t>
            </a:r>
            <a:r>
              <a:rPr lang="tr-TR" dirty="0"/>
              <a:t>Zehirlenme Şüphesi. </a:t>
            </a:r>
            <a:endParaRPr lang="en-US" dirty="0" smtClean="0"/>
          </a:p>
          <a:p>
            <a:r>
              <a:rPr lang="tr-TR" dirty="0" smtClean="0"/>
              <a:t> </a:t>
            </a:r>
            <a:r>
              <a:rPr lang="tr-TR" dirty="0"/>
              <a:t>Yakalama ve Gözaltı. </a:t>
            </a:r>
            <a:endParaRPr lang="en-US" dirty="0" smtClean="0"/>
          </a:p>
          <a:p>
            <a:r>
              <a:rPr lang="tr-TR" dirty="0" smtClean="0"/>
              <a:t> </a:t>
            </a:r>
            <a:r>
              <a:rPr lang="tr-TR" dirty="0"/>
              <a:t>Tutuklama. </a:t>
            </a:r>
            <a:endParaRPr lang="en-US" dirty="0" smtClean="0"/>
          </a:p>
          <a:p>
            <a:r>
              <a:rPr lang="tr-TR" dirty="0" smtClean="0"/>
              <a:t> </a:t>
            </a:r>
            <a:r>
              <a:rPr lang="tr-TR" dirty="0"/>
              <a:t>Adli Kontrol.  </a:t>
            </a:r>
            <a:endParaRPr lang="en-US" dirty="0" smtClean="0"/>
          </a:p>
          <a:p>
            <a:r>
              <a:rPr lang="tr-TR" dirty="0" smtClean="0"/>
              <a:t> </a:t>
            </a:r>
            <a:r>
              <a:rPr lang="tr-TR" dirty="0"/>
              <a:t>Arama ve </a:t>
            </a:r>
            <a:r>
              <a:rPr lang="tr-TR" dirty="0" err="1"/>
              <a:t>Elkoyma</a:t>
            </a:r>
            <a:r>
              <a:rPr lang="tr-TR" dirty="0"/>
              <a:t>.  </a:t>
            </a:r>
            <a:endParaRPr lang="en-US" dirty="0" smtClean="0"/>
          </a:p>
          <a:p>
            <a:r>
              <a:rPr lang="tr-TR" dirty="0" smtClean="0"/>
              <a:t> </a:t>
            </a:r>
            <a:r>
              <a:rPr lang="tr-TR" dirty="0"/>
              <a:t>Telekomünikasyon Yoluyla Yapılan İletişimi Denetleme</a:t>
            </a:r>
            <a:r>
              <a:rPr lang="tr-TR" dirty="0" smtClean="0"/>
              <a:t>.</a:t>
            </a:r>
            <a:endParaRPr lang="en-US" dirty="0" smtClean="0"/>
          </a:p>
          <a:p>
            <a:r>
              <a:rPr lang="tr-TR" dirty="0" smtClean="0"/>
              <a:t> </a:t>
            </a:r>
            <a:r>
              <a:rPr lang="tr-TR" dirty="0"/>
              <a:t>Gizli Soruşturmacı Görevlendirme ve Teknik Araçlarla İzleme. </a:t>
            </a:r>
          </a:p>
        </p:txBody>
      </p:sp>
    </p:spTree>
    <p:extLst>
      <p:ext uri="{BB962C8B-B14F-4D97-AF65-F5344CB8AC3E}">
        <p14:creationId xmlns:p14="http://schemas.microsoft.com/office/powerpoint/2010/main" val="24021581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solidFill>
                  <a:srgbClr val="04617B"/>
                </a:solidFill>
              </a:rPr>
              <a:t>MEMURLAR VE DİĞER KAMU GÖREVLİLERİNİN YARGILANMASI HAKKINDA KANUNUN UYGULAMASI İLE İLGİLİ OLARAK İÇİŞLERİ BAKANLIĞINCA YÜRÜTÜLECEK İŞLEMLERE İLİŞKİN YÖNERGE </a:t>
            </a:r>
            <a:endParaRPr lang="tr-TR" dirty="0"/>
          </a:p>
        </p:txBody>
      </p:sp>
      <p:sp>
        <p:nvSpPr>
          <p:cNvPr id="3" name="İçerik Yer Tutucusu 2"/>
          <p:cNvSpPr>
            <a:spLocks noGrp="1"/>
          </p:cNvSpPr>
          <p:nvPr>
            <p:ph idx="1"/>
          </p:nvPr>
        </p:nvSpPr>
        <p:spPr/>
        <p:txBody>
          <a:bodyPr>
            <a:normAutofit fontScale="70000" lnSpcReduction="20000"/>
          </a:bodyPr>
          <a:lstStyle/>
          <a:p>
            <a:pPr hangingPunct="0"/>
            <a:r>
              <a:rPr lang="tr-TR" b="1" dirty="0"/>
              <a:t>Ön inceleme raporlarının yetkili mercilere verilmesinde süre</a:t>
            </a:r>
            <a:endParaRPr lang="tr-TR" dirty="0"/>
          </a:p>
          <a:p>
            <a:pPr hangingPunct="0"/>
            <a:r>
              <a:rPr lang="tr-TR" b="1" dirty="0"/>
              <a:t>Madde 45- </a:t>
            </a:r>
            <a:r>
              <a:rPr lang="tr-TR" dirty="0"/>
              <a:t>Ön inceleme yapmakla görevlendirilenler; düzenledikleri raporlarını, 4483 sayılı Kanunun 7. maddesi ile belirtilen karar verme süresinin tamamlanmasından en az 5 gün önce, karar verilmesine imkan sağlamak üzere yetkili mercie teslim ederler.</a:t>
            </a:r>
          </a:p>
          <a:p>
            <a:pPr hangingPunct="0"/>
            <a:r>
              <a:rPr lang="tr-TR" b="1" dirty="0"/>
              <a:t>Ön inceleme raporunda bulunacak hususlar</a:t>
            </a:r>
            <a:endParaRPr lang="tr-TR" dirty="0"/>
          </a:p>
          <a:p>
            <a:pPr hangingPunct="0"/>
            <a:r>
              <a:rPr lang="tr-TR" b="1" dirty="0"/>
              <a:t>Madde 46-</a:t>
            </a:r>
            <a:r>
              <a:rPr lang="tr-TR" dirty="0"/>
              <a:t> Ön inceleme raporları bu Yönergeye eklenen </a:t>
            </a:r>
            <a:r>
              <a:rPr lang="tr-TR" b="1" dirty="0"/>
              <a:t>(1) </a:t>
            </a:r>
            <a:r>
              <a:rPr lang="tr-TR" b="1" dirty="0" err="1"/>
              <a:t>no’lu</a:t>
            </a:r>
            <a:r>
              <a:rPr lang="tr-TR" b="1" dirty="0"/>
              <a:t> örneğe </a:t>
            </a:r>
            <a:r>
              <a:rPr lang="tr-TR" dirty="0"/>
              <a:t>uygun bölüm ve başlıklara göre düzenlenir.</a:t>
            </a:r>
          </a:p>
          <a:p>
            <a:pPr hangingPunct="0"/>
            <a:r>
              <a:rPr lang="tr-TR" b="1" dirty="0"/>
              <a:t>Cumhuriyet başsavcılığı veya yetkili mercilere iletilecek tevdi raporunda bulunacak hususlar</a:t>
            </a:r>
            <a:endParaRPr lang="tr-TR" dirty="0"/>
          </a:p>
          <a:p>
            <a:pPr hangingPunct="0"/>
            <a:r>
              <a:rPr lang="tr-TR" b="1" dirty="0"/>
              <a:t>Madde 47-</a:t>
            </a:r>
            <a:r>
              <a:rPr lang="tr-TR" dirty="0"/>
              <a:t> Cumhuriyet başsavcılığı veya yetkili mercilere iletilecek tevdi raporları, bu Yönergeye eklenen </a:t>
            </a:r>
            <a:r>
              <a:rPr lang="tr-TR" b="1" dirty="0"/>
              <a:t>(2) </a:t>
            </a:r>
            <a:r>
              <a:rPr lang="tr-TR" b="1" dirty="0" err="1"/>
              <a:t>no’lu</a:t>
            </a:r>
            <a:r>
              <a:rPr lang="tr-TR" b="1" dirty="0"/>
              <a:t> örneğe</a:t>
            </a:r>
            <a:r>
              <a:rPr lang="tr-TR" dirty="0"/>
              <a:t> uygun bölüm ve başlıklara göre düzenlenir.</a:t>
            </a:r>
          </a:p>
          <a:p>
            <a:pPr hangingPunct="0"/>
            <a:r>
              <a:rPr lang="tr-TR" b="1" dirty="0"/>
              <a:t>Yetkili merci tarafından verilen kararda bulunacak hususlar</a:t>
            </a:r>
            <a:endParaRPr lang="tr-TR" dirty="0"/>
          </a:p>
          <a:p>
            <a:pPr hangingPunct="0"/>
            <a:r>
              <a:rPr lang="tr-TR" b="1" dirty="0"/>
              <a:t>Madde 48-</a:t>
            </a:r>
            <a:r>
              <a:rPr lang="tr-TR" dirty="0"/>
              <a:t> Yetkili merci tarafından verilen karar, bu Yönergeye eklenen </a:t>
            </a:r>
            <a:r>
              <a:rPr lang="tr-TR" b="1" dirty="0"/>
              <a:t>(3) </a:t>
            </a:r>
            <a:r>
              <a:rPr lang="tr-TR" b="1" dirty="0" err="1"/>
              <a:t>no’lu</a:t>
            </a:r>
            <a:r>
              <a:rPr lang="tr-TR" b="1" dirty="0"/>
              <a:t> örneğe </a:t>
            </a:r>
            <a:r>
              <a:rPr lang="tr-TR" dirty="0"/>
              <a:t>uygun bölüm ve başlıklara göre düzenlenir.</a:t>
            </a:r>
          </a:p>
        </p:txBody>
      </p:sp>
    </p:spTree>
    <p:extLst>
      <p:ext uri="{BB962C8B-B14F-4D97-AF65-F5344CB8AC3E}">
        <p14:creationId xmlns:p14="http://schemas.microsoft.com/office/powerpoint/2010/main" val="27261452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KARAR TÜRLERİ:</a:t>
            </a:r>
            <a:endParaRPr lang="tr-TR" dirty="0"/>
          </a:p>
        </p:txBody>
      </p:sp>
      <p:sp>
        <p:nvSpPr>
          <p:cNvPr id="3" name="İçerik Yer Tutucusu 2"/>
          <p:cNvSpPr>
            <a:spLocks noGrp="1"/>
          </p:cNvSpPr>
          <p:nvPr>
            <p:ph idx="1"/>
          </p:nvPr>
        </p:nvSpPr>
        <p:spPr/>
        <p:txBody>
          <a:bodyPr>
            <a:normAutofit fontScale="77500" lnSpcReduction="20000"/>
          </a:bodyPr>
          <a:lstStyle/>
          <a:p>
            <a:r>
              <a:rPr lang="en-US" dirty="0" smtClean="0"/>
              <a:t>1.</a:t>
            </a:r>
            <a:r>
              <a:rPr lang="tr-TR" dirty="0" smtClean="0"/>
              <a:t> SORUŞTURMA İZNİ VERİLMESİ</a:t>
            </a:r>
            <a:r>
              <a:rPr lang="en-US" dirty="0"/>
              <a:t>  </a:t>
            </a:r>
            <a:r>
              <a:rPr lang="en-US" dirty="0" smtClean="0"/>
              <a:t>KARARI(6.MADDE) :</a:t>
            </a:r>
          </a:p>
          <a:p>
            <a:r>
              <a:rPr lang="en-US" dirty="0" err="1" smtClean="0"/>
              <a:t>Soruşturma</a:t>
            </a:r>
            <a:r>
              <a:rPr lang="en-US" dirty="0" smtClean="0"/>
              <a:t> </a:t>
            </a:r>
            <a:r>
              <a:rPr lang="en-US" dirty="0" err="1" smtClean="0"/>
              <a:t>yapılması</a:t>
            </a:r>
            <a:r>
              <a:rPr lang="en-US" dirty="0" smtClean="0"/>
              <a:t> </a:t>
            </a:r>
            <a:r>
              <a:rPr lang="en-US" dirty="0" err="1" smtClean="0"/>
              <a:t>için</a:t>
            </a:r>
            <a:r>
              <a:rPr lang="en-US" dirty="0" smtClean="0"/>
              <a:t> </a:t>
            </a:r>
            <a:r>
              <a:rPr lang="en-US" dirty="0" err="1" smtClean="0"/>
              <a:t>somut</a:t>
            </a:r>
            <a:r>
              <a:rPr lang="en-US" dirty="0" smtClean="0"/>
              <a:t> </a:t>
            </a:r>
            <a:r>
              <a:rPr lang="en-US" dirty="0" err="1" smtClean="0"/>
              <a:t>bilgi</a:t>
            </a:r>
            <a:r>
              <a:rPr lang="en-US" dirty="0" smtClean="0"/>
              <a:t> </a:t>
            </a:r>
            <a:r>
              <a:rPr lang="en-US" dirty="0" err="1" smtClean="0"/>
              <a:t>ve</a:t>
            </a:r>
            <a:r>
              <a:rPr lang="en-US" dirty="0" smtClean="0"/>
              <a:t> </a:t>
            </a:r>
            <a:r>
              <a:rPr lang="en-US" dirty="0" err="1" smtClean="0"/>
              <a:t>belge</a:t>
            </a:r>
            <a:r>
              <a:rPr lang="en-US" dirty="0" smtClean="0"/>
              <a:t>, </a:t>
            </a:r>
            <a:r>
              <a:rPr lang="en-US" dirty="0" err="1" smtClean="0"/>
              <a:t>yani</a:t>
            </a:r>
            <a:r>
              <a:rPr lang="en-US" dirty="0" smtClean="0"/>
              <a:t> </a:t>
            </a:r>
            <a:r>
              <a:rPr lang="en-US" dirty="0" err="1" smtClean="0"/>
              <a:t>inandırıcı</a:t>
            </a:r>
            <a:r>
              <a:rPr lang="en-US" dirty="0" smtClean="0"/>
              <a:t> </a:t>
            </a:r>
            <a:r>
              <a:rPr lang="en-US" dirty="0" err="1" smtClean="0"/>
              <a:t>ve</a:t>
            </a:r>
            <a:r>
              <a:rPr lang="en-US" dirty="0" smtClean="0"/>
              <a:t> </a:t>
            </a:r>
            <a:r>
              <a:rPr lang="en-US" dirty="0" err="1" smtClean="0"/>
              <a:t>yeterli</a:t>
            </a:r>
            <a:r>
              <a:rPr lang="en-US" dirty="0" smtClean="0"/>
              <a:t> </a:t>
            </a:r>
            <a:r>
              <a:rPr lang="en-US" dirty="0" err="1" smtClean="0"/>
              <a:t>delil</a:t>
            </a:r>
            <a:r>
              <a:rPr lang="en-US" dirty="0" smtClean="0"/>
              <a:t> </a:t>
            </a:r>
            <a:r>
              <a:rPr lang="en-US" dirty="0" err="1" smtClean="0"/>
              <a:t>bulunduğuna</a:t>
            </a:r>
            <a:r>
              <a:rPr lang="en-US" dirty="0" smtClean="0"/>
              <a:t> </a:t>
            </a:r>
            <a:r>
              <a:rPr lang="en-US" dirty="0" err="1" smtClean="0"/>
              <a:t>kanaat</a:t>
            </a:r>
            <a:r>
              <a:rPr lang="en-US" dirty="0" smtClean="0"/>
              <a:t> </a:t>
            </a:r>
            <a:r>
              <a:rPr lang="en-US" dirty="0" err="1" smtClean="0"/>
              <a:t>getirilmesi</a:t>
            </a:r>
            <a:r>
              <a:rPr lang="en-US" dirty="0" smtClean="0"/>
              <a:t> </a:t>
            </a:r>
            <a:r>
              <a:rPr lang="en-US" dirty="0" err="1" smtClean="0"/>
              <a:t>halinde</a:t>
            </a:r>
            <a:r>
              <a:rPr lang="en-US" dirty="0"/>
              <a:t>, </a:t>
            </a:r>
            <a:endParaRPr lang="en-US" dirty="0" smtClean="0"/>
          </a:p>
          <a:p>
            <a:r>
              <a:rPr lang="en-US" dirty="0" smtClean="0"/>
              <a:t>2.</a:t>
            </a:r>
            <a:r>
              <a:rPr lang="tr-TR" dirty="0" smtClean="0"/>
              <a:t> SORUŞTURMA İZNİ VERİLME</a:t>
            </a:r>
            <a:r>
              <a:rPr lang="en-US" dirty="0" smtClean="0"/>
              <a:t>ME</a:t>
            </a:r>
            <a:r>
              <a:rPr lang="tr-TR" dirty="0" smtClean="0"/>
              <a:t>Sİ</a:t>
            </a:r>
            <a:r>
              <a:rPr lang="en-US" dirty="0" smtClean="0"/>
              <a:t> KARARI (6.MADDE):</a:t>
            </a:r>
          </a:p>
          <a:p>
            <a:r>
              <a:rPr lang="tr-TR" dirty="0"/>
              <a:t>-</a:t>
            </a:r>
            <a:r>
              <a:rPr lang="tr-TR" dirty="0" smtClean="0"/>
              <a:t>Soruşturma yapılması</a:t>
            </a:r>
            <a:r>
              <a:rPr lang="en-US" dirty="0" smtClean="0"/>
              <a:t> </a:t>
            </a:r>
            <a:r>
              <a:rPr lang="tr-TR" dirty="0" smtClean="0"/>
              <a:t>için</a:t>
            </a:r>
            <a:r>
              <a:rPr lang="en-US" dirty="0" smtClean="0"/>
              <a:t> </a:t>
            </a:r>
            <a:r>
              <a:rPr lang="tr-TR" dirty="0" smtClean="0"/>
              <a:t>inandırıcı</a:t>
            </a:r>
            <a:r>
              <a:rPr lang="en-US" dirty="0" smtClean="0"/>
              <a:t> </a:t>
            </a:r>
            <a:r>
              <a:rPr lang="tr-TR" dirty="0" smtClean="0"/>
              <a:t>ve</a:t>
            </a:r>
            <a:r>
              <a:rPr lang="en-US" dirty="0" smtClean="0"/>
              <a:t> </a:t>
            </a:r>
            <a:r>
              <a:rPr lang="tr-TR" dirty="0" smtClean="0"/>
              <a:t>yeterli</a:t>
            </a:r>
            <a:r>
              <a:rPr lang="en-US" dirty="0" smtClean="0"/>
              <a:t> </a:t>
            </a:r>
            <a:r>
              <a:rPr lang="tr-TR" dirty="0" smtClean="0"/>
              <a:t>delil</a:t>
            </a:r>
            <a:r>
              <a:rPr lang="en-US" dirty="0" smtClean="0"/>
              <a:t> </a:t>
            </a:r>
            <a:r>
              <a:rPr lang="tr-TR" dirty="0" smtClean="0"/>
              <a:t>bulunmadığına</a:t>
            </a:r>
            <a:r>
              <a:rPr lang="tr-TR" dirty="0"/>
              <a:t>, </a:t>
            </a:r>
            <a:endParaRPr lang="en-US" dirty="0" smtClean="0"/>
          </a:p>
          <a:p>
            <a:r>
              <a:rPr lang="tr-TR" dirty="0" smtClean="0"/>
              <a:t>-Eylemin</a:t>
            </a:r>
            <a:r>
              <a:rPr lang="en-US" dirty="0" smtClean="0"/>
              <a:t> </a:t>
            </a:r>
            <a:r>
              <a:rPr lang="tr-TR" dirty="0" smtClean="0"/>
              <a:t>hukuki</a:t>
            </a:r>
            <a:r>
              <a:rPr lang="en-US" dirty="0" smtClean="0"/>
              <a:t> </a:t>
            </a:r>
            <a:r>
              <a:rPr lang="tr-TR" dirty="0" smtClean="0"/>
              <a:t>uyuşmazlık</a:t>
            </a:r>
            <a:r>
              <a:rPr lang="en-US" dirty="0" smtClean="0"/>
              <a:t> </a:t>
            </a:r>
            <a:r>
              <a:rPr lang="tr-TR" dirty="0" smtClean="0"/>
              <a:t>konusu</a:t>
            </a:r>
            <a:r>
              <a:rPr lang="en-US" dirty="0" smtClean="0"/>
              <a:t> </a:t>
            </a:r>
            <a:r>
              <a:rPr lang="tr-TR" dirty="0" smtClean="0"/>
              <a:t>olduğuna</a:t>
            </a:r>
            <a:r>
              <a:rPr lang="en-US" dirty="0" smtClean="0"/>
              <a:t> </a:t>
            </a:r>
            <a:r>
              <a:rPr lang="tr-TR" dirty="0" smtClean="0"/>
              <a:t>veya</a:t>
            </a:r>
            <a:r>
              <a:rPr lang="en-US" dirty="0" smtClean="0"/>
              <a:t> </a:t>
            </a:r>
            <a:r>
              <a:rPr lang="tr-TR" dirty="0" smtClean="0"/>
              <a:t>idari</a:t>
            </a:r>
            <a:r>
              <a:rPr lang="en-US" dirty="0" smtClean="0"/>
              <a:t> </a:t>
            </a:r>
            <a:r>
              <a:rPr lang="tr-TR" dirty="0" smtClean="0"/>
              <a:t>dava</a:t>
            </a:r>
            <a:r>
              <a:rPr lang="en-US" dirty="0" smtClean="0"/>
              <a:t> </a:t>
            </a:r>
            <a:r>
              <a:rPr lang="tr-TR" dirty="0" smtClean="0"/>
              <a:t>konu </a:t>
            </a:r>
            <a:r>
              <a:rPr lang="tr-TR" dirty="0"/>
              <a:t>olduğuna, </a:t>
            </a:r>
            <a:endParaRPr lang="en-US" dirty="0" smtClean="0"/>
          </a:p>
          <a:p>
            <a:r>
              <a:rPr lang="tr-TR" dirty="0" smtClean="0"/>
              <a:t>-İdari</a:t>
            </a:r>
            <a:r>
              <a:rPr lang="en-US" dirty="0" smtClean="0"/>
              <a:t> </a:t>
            </a:r>
            <a:r>
              <a:rPr lang="tr-TR" dirty="0" smtClean="0"/>
              <a:t>davaya</a:t>
            </a:r>
            <a:r>
              <a:rPr lang="en-US" dirty="0" smtClean="0"/>
              <a:t> </a:t>
            </a:r>
            <a:r>
              <a:rPr lang="tr-TR" dirty="0" smtClean="0"/>
              <a:t>konu</a:t>
            </a:r>
            <a:r>
              <a:rPr lang="en-US" dirty="0" smtClean="0"/>
              <a:t> </a:t>
            </a:r>
            <a:r>
              <a:rPr lang="tr-TR" dirty="0" smtClean="0"/>
              <a:t>olabilecek</a:t>
            </a:r>
            <a:r>
              <a:rPr lang="en-US" dirty="0" smtClean="0"/>
              <a:t> </a:t>
            </a:r>
            <a:r>
              <a:rPr lang="tr-TR" dirty="0" smtClean="0"/>
              <a:t>türde</a:t>
            </a:r>
            <a:r>
              <a:rPr lang="en-US" dirty="0" smtClean="0"/>
              <a:t> </a:t>
            </a:r>
            <a:r>
              <a:rPr lang="tr-TR" dirty="0" smtClean="0"/>
              <a:t>olduğuna</a:t>
            </a:r>
            <a:r>
              <a:rPr lang="tr-TR" dirty="0"/>
              <a:t>, </a:t>
            </a:r>
            <a:endParaRPr lang="en-US" dirty="0" smtClean="0"/>
          </a:p>
          <a:p>
            <a:r>
              <a:rPr lang="tr-TR" dirty="0" smtClean="0"/>
              <a:t>-Eylemin</a:t>
            </a:r>
            <a:r>
              <a:rPr lang="en-US" dirty="0" smtClean="0"/>
              <a:t> </a:t>
            </a:r>
            <a:r>
              <a:rPr lang="tr-TR" dirty="0" smtClean="0"/>
              <a:t>T.C.K.na</a:t>
            </a:r>
            <a:r>
              <a:rPr lang="en-US" dirty="0" smtClean="0"/>
              <a:t> </a:t>
            </a:r>
            <a:r>
              <a:rPr lang="tr-TR" dirty="0" smtClean="0"/>
              <a:t>göre</a:t>
            </a:r>
            <a:r>
              <a:rPr lang="en-US" dirty="0" smtClean="0"/>
              <a:t> </a:t>
            </a:r>
            <a:r>
              <a:rPr lang="tr-TR" dirty="0" smtClean="0"/>
              <a:t>suç</a:t>
            </a:r>
            <a:r>
              <a:rPr lang="en-US" dirty="0" smtClean="0"/>
              <a:t> </a:t>
            </a:r>
            <a:r>
              <a:rPr lang="tr-TR" dirty="0" smtClean="0"/>
              <a:t>teşkil</a:t>
            </a:r>
            <a:r>
              <a:rPr lang="en-US" dirty="0" smtClean="0"/>
              <a:t> </a:t>
            </a:r>
            <a:r>
              <a:rPr lang="tr-TR" dirty="0" smtClean="0"/>
              <a:t>etmediğine</a:t>
            </a:r>
            <a:r>
              <a:rPr lang="tr-TR" dirty="0"/>
              <a:t>, </a:t>
            </a:r>
            <a:endParaRPr lang="en-US" dirty="0" smtClean="0"/>
          </a:p>
          <a:p>
            <a:r>
              <a:rPr lang="tr-TR" dirty="0" smtClean="0"/>
              <a:t>-Suçun</a:t>
            </a:r>
            <a:r>
              <a:rPr lang="en-US" dirty="0" smtClean="0"/>
              <a:t> </a:t>
            </a:r>
            <a:r>
              <a:rPr lang="tr-TR" dirty="0" smtClean="0"/>
              <a:t>görevle</a:t>
            </a:r>
            <a:r>
              <a:rPr lang="en-US" dirty="0" smtClean="0"/>
              <a:t> </a:t>
            </a:r>
            <a:r>
              <a:rPr lang="tr-TR" dirty="0" smtClean="0"/>
              <a:t>ilgisi</a:t>
            </a:r>
            <a:r>
              <a:rPr lang="en-US" dirty="0" smtClean="0"/>
              <a:t> </a:t>
            </a:r>
            <a:r>
              <a:rPr lang="tr-TR" dirty="0" smtClean="0"/>
              <a:t>olmadığına,</a:t>
            </a:r>
            <a:endParaRPr lang="en-US" dirty="0" smtClean="0"/>
          </a:p>
          <a:p>
            <a:r>
              <a:rPr lang="tr-TR" dirty="0" smtClean="0"/>
              <a:t> </a:t>
            </a:r>
            <a:r>
              <a:rPr lang="tr-TR" dirty="0"/>
              <a:t>-</a:t>
            </a:r>
            <a:r>
              <a:rPr lang="tr-TR" dirty="0" smtClean="0"/>
              <a:t>Eylemin</a:t>
            </a:r>
            <a:r>
              <a:rPr lang="en-US" dirty="0" smtClean="0"/>
              <a:t> </a:t>
            </a:r>
            <a:r>
              <a:rPr lang="tr-TR" dirty="0" smtClean="0"/>
              <a:t>sadece</a:t>
            </a:r>
            <a:r>
              <a:rPr lang="en-US" dirty="0" smtClean="0"/>
              <a:t> </a:t>
            </a:r>
            <a:r>
              <a:rPr lang="tr-TR" dirty="0" smtClean="0"/>
              <a:t>disiplin</a:t>
            </a:r>
            <a:r>
              <a:rPr lang="en-US" dirty="0" smtClean="0"/>
              <a:t> </a:t>
            </a:r>
            <a:r>
              <a:rPr lang="tr-TR" dirty="0" smtClean="0"/>
              <a:t>cezasını</a:t>
            </a:r>
            <a:r>
              <a:rPr lang="en-US" dirty="0" smtClean="0"/>
              <a:t> </a:t>
            </a:r>
            <a:r>
              <a:rPr lang="tr-TR" dirty="0" smtClean="0"/>
              <a:t>gerektirdiğine</a:t>
            </a:r>
            <a:r>
              <a:rPr lang="en-US" dirty="0" smtClean="0"/>
              <a:t> </a:t>
            </a:r>
            <a:r>
              <a:rPr lang="tr-TR" dirty="0" smtClean="0"/>
              <a:t>kanaat</a:t>
            </a:r>
            <a:r>
              <a:rPr lang="en-US" dirty="0" smtClean="0"/>
              <a:t> </a:t>
            </a:r>
            <a:r>
              <a:rPr lang="tr-TR" dirty="0" smtClean="0"/>
              <a:t>getirilmesi</a:t>
            </a:r>
            <a:r>
              <a:rPr lang="en-US" dirty="0" smtClean="0"/>
              <a:t> </a:t>
            </a:r>
            <a:r>
              <a:rPr lang="tr-TR" dirty="0" smtClean="0"/>
              <a:t>ile</a:t>
            </a:r>
            <a:r>
              <a:rPr lang="tr-TR" dirty="0"/>
              <a:t>, </a:t>
            </a:r>
            <a:endParaRPr lang="en-US" dirty="0" smtClean="0"/>
          </a:p>
          <a:p>
            <a:r>
              <a:rPr lang="tr-TR" dirty="0" smtClean="0"/>
              <a:t>-</a:t>
            </a:r>
            <a:r>
              <a:rPr lang="en-US" dirty="0" err="1" smtClean="0"/>
              <a:t>Hakkında</a:t>
            </a:r>
            <a:r>
              <a:rPr lang="en-US" dirty="0" smtClean="0"/>
              <a:t> </a:t>
            </a:r>
            <a:r>
              <a:rPr lang="en-US" dirty="0" err="1" smtClean="0"/>
              <a:t>ön</a:t>
            </a:r>
            <a:r>
              <a:rPr lang="en-US" dirty="0" smtClean="0"/>
              <a:t> </a:t>
            </a:r>
            <a:r>
              <a:rPr lang="en-US" dirty="0" err="1" smtClean="0"/>
              <a:t>inceleme</a:t>
            </a:r>
            <a:r>
              <a:rPr lang="en-US" dirty="0" smtClean="0"/>
              <a:t> </a:t>
            </a:r>
            <a:r>
              <a:rPr lang="en-US" dirty="0" err="1" smtClean="0"/>
              <a:t>yapılanın</a:t>
            </a:r>
            <a:r>
              <a:rPr lang="en-US" dirty="0" smtClean="0"/>
              <a:t> </a:t>
            </a:r>
            <a:r>
              <a:rPr lang="tr-TR" dirty="0" smtClean="0"/>
              <a:t>ölümü</a:t>
            </a:r>
            <a:r>
              <a:rPr lang="tr-TR" dirty="0"/>
              <a:t>, </a:t>
            </a:r>
            <a:r>
              <a:rPr lang="en-US" dirty="0" smtClean="0"/>
              <a:t>s</a:t>
            </a:r>
            <a:r>
              <a:rPr lang="tr-TR" dirty="0" smtClean="0"/>
              <a:t>uçun</a:t>
            </a:r>
            <a:r>
              <a:rPr lang="en-US" dirty="0" smtClean="0"/>
              <a:t> </a:t>
            </a:r>
            <a:r>
              <a:rPr lang="tr-TR" dirty="0" smtClean="0"/>
              <a:t>zamanaşımına</a:t>
            </a:r>
            <a:r>
              <a:rPr lang="en-US" dirty="0" smtClean="0"/>
              <a:t> </a:t>
            </a:r>
            <a:r>
              <a:rPr lang="tr-TR" dirty="0" smtClean="0"/>
              <a:t>uğraması</a:t>
            </a:r>
            <a:r>
              <a:rPr lang="tr-TR" dirty="0"/>
              <a:t>, </a:t>
            </a:r>
            <a:r>
              <a:rPr lang="en-US" dirty="0" smtClean="0"/>
              <a:t>s</a:t>
            </a:r>
            <a:r>
              <a:rPr lang="tr-TR" dirty="0" smtClean="0"/>
              <a:t>uçun</a:t>
            </a:r>
            <a:r>
              <a:rPr lang="en-US" dirty="0" smtClean="0"/>
              <a:t> </a:t>
            </a:r>
            <a:r>
              <a:rPr lang="tr-TR" dirty="0" smtClean="0"/>
              <a:t>affa</a:t>
            </a:r>
            <a:r>
              <a:rPr lang="en-US" dirty="0" smtClean="0"/>
              <a:t> </a:t>
            </a:r>
            <a:r>
              <a:rPr lang="tr-TR" dirty="0" smtClean="0"/>
              <a:t>uğraması</a:t>
            </a:r>
            <a:r>
              <a:rPr lang="tr-TR" dirty="0"/>
              <a:t>, </a:t>
            </a:r>
            <a:r>
              <a:rPr lang="en-US" dirty="0" smtClean="0"/>
              <a:t>vb.</a:t>
            </a:r>
          </a:p>
          <a:p>
            <a:r>
              <a:rPr lang="tr-TR" dirty="0" smtClean="0"/>
              <a:t>Hallerinde</a:t>
            </a:r>
            <a:r>
              <a:rPr lang="en-US" dirty="0" smtClean="0"/>
              <a:t> </a:t>
            </a:r>
            <a:r>
              <a:rPr lang="tr-TR" dirty="0" smtClean="0"/>
              <a:t>verilir</a:t>
            </a:r>
            <a:r>
              <a:rPr lang="tr-TR" dirty="0"/>
              <a:t>. </a:t>
            </a:r>
          </a:p>
        </p:txBody>
      </p:sp>
    </p:spTree>
    <p:extLst>
      <p:ext uri="{BB962C8B-B14F-4D97-AF65-F5344CB8AC3E}">
        <p14:creationId xmlns:p14="http://schemas.microsoft.com/office/powerpoint/2010/main" val="548674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Süre </a:t>
            </a:r>
          </a:p>
        </p:txBody>
      </p:sp>
      <p:sp>
        <p:nvSpPr>
          <p:cNvPr id="3" name="İçerik Yer Tutucusu 2"/>
          <p:cNvSpPr>
            <a:spLocks noGrp="1"/>
          </p:cNvSpPr>
          <p:nvPr>
            <p:ph idx="1"/>
          </p:nvPr>
        </p:nvSpPr>
        <p:spPr/>
        <p:txBody>
          <a:bodyPr/>
          <a:lstStyle/>
          <a:p>
            <a:r>
              <a:rPr lang="tr-TR" dirty="0"/>
              <a:t>Madde 7 – Yetkili merci, soruşturma izni konusundaki kararını suçun 5 inci maddenin birinci fıkrasına göre öğrenilmesinden itibaren ön inceleme dahil en geç </a:t>
            </a:r>
            <a:r>
              <a:rPr lang="tr-TR" dirty="0">
                <a:solidFill>
                  <a:srgbClr val="C00000"/>
                </a:solidFill>
              </a:rPr>
              <a:t>otuz gün içinde </a:t>
            </a:r>
            <a:r>
              <a:rPr lang="tr-TR" dirty="0"/>
              <a:t>verir. Bu </a:t>
            </a:r>
            <a:r>
              <a:rPr lang="tr-TR" dirty="0" err="1"/>
              <a:t>süre,zorunlu</a:t>
            </a:r>
            <a:r>
              <a:rPr lang="tr-TR" dirty="0"/>
              <a:t> hallerde </a:t>
            </a:r>
            <a:r>
              <a:rPr lang="tr-TR" dirty="0">
                <a:solidFill>
                  <a:srgbClr val="C00000"/>
                </a:solidFill>
              </a:rPr>
              <a:t>on beş günü</a:t>
            </a:r>
            <a:r>
              <a:rPr lang="tr-TR" dirty="0"/>
              <a:t> geçmemek üzere bir defa uzatılabilir.   Yetkili merci, herhalde yukarıdaki fıkrada belirtilen süreler içinde memur veya diğer kamu görevlisi hakkında soruşturma izni verilmesi veya verilmemesi konusunda karar vermek zorundadır. </a:t>
            </a:r>
          </a:p>
          <a:p>
            <a:pPr marL="0" indent="0">
              <a:buNone/>
            </a:pPr>
            <a:endParaRPr lang="tr-TR" dirty="0"/>
          </a:p>
        </p:txBody>
      </p:sp>
    </p:spTree>
    <p:extLst>
      <p:ext uri="{BB962C8B-B14F-4D97-AF65-F5344CB8AC3E}">
        <p14:creationId xmlns:p14="http://schemas.microsoft.com/office/powerpoint/2010/main" val="9528545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dirty="0"/>
              <a:t>Sürenin Geçmesi  </a:t>
            </a:r>
            <a:r>
              <a:rPr lang="tr-TR" dirty="0"/>
              <a:t/>
            </a:r>
            <a:br>
              <a:rPr lang="tr-TR" dirty="0"/>
            </a:br>
            <a:r>
              <a:rPr lang="tr-TR" dirty="0"/>
              <a:t> </a:t>
            </a:r>
          </a:p>
        </p:txBody>
      </p:sp>
      <p:sp>
        <p:nvSpPr>
          <p:cNvPr id="3" name="İçerik Yer Tutucusu 2"/>
          <p:cNvSpPr>
            <a:spLocks noGrp="1"/>
          </p:cNvSpPr>
          <p:nvPr>
            <p:ph idx="1"/>
          </p:nvPr>
        </p:nvSpPr>
        <p:spPr/>
        <p:txBody>
          <a:bodyPr/>
          <a:lstStyle/>
          <a:p>
            <a:r>
              <a:rPr lang="tr-TR" dirty="0"/>
              <a:t>4483 sayılı Kanunun 7 </a:t>
            </a:r>
            <a:r>
              <a:rPr lang="tr-TR" dirty="0" err="1"/>
              <a:t>nci</a:t>
            </a:r>
            <a:r>
              <a:rPr lang="tr-TR" dirty="0"/>
              <a:t> maddesi ile belirlenen sürenin geçmesi halinde de; </a:t>
            </a:r>
          </a:p>
          <a:p>
            <a:r>
              <a:rPr lang="tr-TR" dirty="0"/>
              <a:t> </a:t>
            </a:r>
          </a:p>
          <a:p>
            <a:r>
              <a:rPr lang="tr-TR" dirty="0"/>
              <a:t>  Yetkili merciler tarafından “soruşturma izni verilmesi” yada “soruşturma izni verilmesi” kararlarından birinin verilmesi zorunludur. </a:t>
            </a:r>
          </a:p>
          <a:p>
            <a:r>
              <a:rPr lang="tr-TR" dirty="0"/>
              <a:t> </a:t>
            </a:r>
          </a:p>
          <a:p>
            <a:r>
              <a:rPr lang="tr-TR" dirty="0"/>
              <a:t>  Gecikmenin bir kasıt yada ihmalden kaynaklanması halinde ilgililer hakkında da gerekli hukuki işlemler yapılmalıdır. </a:t>
            </a:r>
          </a:p>
        </p:txBody>
      </p:sp>
    </p:spTree>
    <p:extLst>
      <p:ext uri="{BB962C8B-B14F-4D97-AF65-F5344CB8AC3E}">
        <p14:creationId xmlns:p14="http://schemas.microsoft.com/office/powerpoint/2010/main" val="8269673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İtiraz </a:t>
            </a:r>
          </a:p>
        </p:txBody>
      </p:sp>
      <p:sp>
        <p:nvSpPr>
          <p:cNvPr id="3" name="İçerik Yer Tutucusu 2"/>
          <p:cNvSpPr>
            <a:spLocks noGrp="1"/>
          </p:cNvSpPr>
          <p:nvPr>
            <p:ph idx="1"/>
          </p:nvPr>
        </p:nvSpPr>
        <p:spPr/>
        <p:txBody>
          <a:bodyPr>
            <a:normAutofit fontScale="77500" lnSpcReduction="20000"/>
          </a:bodyPr>
          <a:lstStyle/>
          <a:p>
            <a:r>
              <a:rPr lang="tr-TR" dirty="0"/>
              <a:t> Madde 9 – Yetkili merci, soruşturma izni verilmesine veya verilmemesine ilişkin kararını Cumhuriyet başsavcılığına, hakkında inceleme yapılan memur veya diğer kamu görevlisine ve varsa şikayetçiye bildirir.            </a:t>
            </a:r>
            <a:r>
              <a:rPr lang="tr-TR" dirty="0">
                <a:solidFill>
                  <a:srgbClr val="C00000"/>
                </a:solidFill>
              </a:rPr>
              <a:t>Soruşturma izni verilmesine </a:t>
            </a:r>
            <a:r>
              <a:rPr lang="tr-TR" dirty="0"/>
              <a:t>ilişkin karara karşı hakkında inceleme yapılan memur veya diğer kamu görevlisi; </a:t>
            </a:r>
            <a:r>
              <a:rPr lang="tr-TR" dirty="0">
                <a:solidFill>
                  <a:srgbClr val="C00000"/>
                </a:solidFill>
              </a:rPr>
              <a:t>soruşturma izni verilmemesine </a:t>
            </a:r>
            <a:r>
              <a:rPr lang="tr-TR" dirty="0"/>
              <a:t>ilişkin karara karşı ise Cumhuriyet başsavcılığı veya şikayetçi, izin vermeye yetkili merciler tarafından verilen </a:t>
            </a:r>
            <a:r>
              <a:rPr lang="tr-TR" dirty="0">
                <a:solidFill>
                  <a:srgbClr val="C00000"/>
                </a:solidFill>
              </a:rPr>
              <a:t>işleme koymama kararına</a:t>
            </a:r>
            <a:r>
              <a:rPr lang="tr-TR" dirty="0"/>
              <a:t> karşı da şikâyetçi itiraz yoluna gidebilir. İtiraz süresi, yetkili merciin kararının tebliğinden itibaren on gündür. </a:t>
            </a:r>
            <a:endParaRPr lang="en-US" dirty="0" smtClean="0"/>
          </a:p>
          <a:p>
            <a:r>
              <a:rPr lang="tr-TR" dirty="0" smtClean="0"/>
              <a:t>İtiraza</a:t>
            </a:r>
            <a:r>
              <a:rPr lang="tr-TR" dirty="0"/>
              <a:t>, 3 üncü maddenin (e), (f), g (Cumhurbaşkanınca verilen izin hariç) ve (h) bentlerinde sayılanlar için </a:t>
            </a:r>
            <a:r>
              <a:rPr lang="tr-TR" dirty="0">
                <a:solidFill>
                  <a:srgbClr val="C00000"/>
                </a:solidFill>
              </a:rPr>
              <a:t>Danıştay </a:t>
            </a:r>
            <a:r>
              <a:rPr lang="tr-TR" dirty="0"/>
              <a:t>İkinci Dairesi, diğerleri için yetkili merciin yargı çevresinde bulunduğu </a:t>
            </a:r>
            <a:r>
              <a:rPr lang="tr-TR" dirty="0">
                <a:solidFill>
                  <a:srgbClr val="C00000"/>
                </a:solidFill>
              </a:rPr>
              <a:t>bölge idare mahkemesi</a:t>
            </a:r>
            <a:r>
              <a:rPr lang="tr-TR" dirty="0"/>
              <a:t> bakar.             </a:t>
            </a:r>
            <a:endParaRPr lang="en-US" dirty="0" smtClean="0"/>
          </a:p>
          <a:p>
            <a:r>
              <a:rPr lang="tr-TR" dirty="0" smtClean="0"/>
              <a:t> </a:t>
            </a:r>
            <a:r>
              <a:rPr lang="tr-TR" dirty="0"/>
              <a:t>İtirazlar, öncelikle incelenir ve en geç üç ay içinde karara bağlanır. </a:t>
            </a:r>
            <a:r>
              <a:rPr lang="tr-TR" dirty="0">
                <a:solidFill>
                  <a:srgbClr val="C00000"/>
                </a:solidFill>
              </a:rPr>
              <a:t>Verilen kararlar kesindir. </a:t>
            </a:r>
            <a:endParaRPr lang="en-US" dirty="0" smtClean="0">
              <a:solidFill>
                <a:srgbClr val="C00000"/>
              </a:solidFill>
            </a:endParaRPr>
          </a:p>
          <a:p>
            <a:endParaRPr lang="tr-TR" dirty="0"/>
          </a:p>
        </p:txBody>
      </p:sp>
    </p:spTree>
    <p:extLst>
      <p:ext uri="{BB962C8B-B14F-4D97-AF65-F5344CB8AC3E}">
        <p14:creationId xmlns:p14="http://schemas.microsoft.com/office/powerpoint/2010/main" val="34091755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C6600"/>
                </a:solidFill>
                <a:latin typeface="Albertus Extra Bold" pitchFamily="34" charset="0"/>
              </a:rPr>
              <a:t>KARARLAR</a:t>
            </a:r>
            <a:endParaRPr lang="tr-TR" dirty="0"/>
          </a:p>
        </p:txBody>
      </p:sp>
      <p:sp>
        <p:nvSpPr>
          <p:cNvPr id="3" name="İçerik Yer Tutucusu 2"/>
          <p:cNvSpPr>
            <a:spLocks noGrp="1"/>
          </p:cNvSpPr>
          <p:nvPr>
            <p:ph idx="1"/>
          </p:nvPr>
        </p:nvSpPr>
        <p:spPr/>
        <p:txBody>
          <a:bodyPr>
            <a:normAutofit fontScale="92500"/>
          </a:bodyPr>
          <a:lstStyle/>
          <a:p>
            <a:pPr indent="449580">
              <a:lnSpc>
                <a:spcPct val="115000"/>
              </a:lnSpc>
              <a:spcAft>
                <a:spcPts val="1000"/>
              </a:spcAft>
            </a:pPr>
            <a:r>
              <a:rPr lang="tr-TR" sz="2800" dirty="0">
                <a:latin typeface="Times New Roman"/>
                <a:ea typeface="Calibri"/>
                <a:cs typeface="Times New Roman"/>
              </a:rPr>
              <a:t>4483 sayılı Kanunun 9 uncu maddesinde, yetkili merciin soruşturma izni verilmemesine ilişkin kararlarına karşı sadece Cumhuriyet başsavcısı veya </a:t>
            </a:r>
            <a:r>
              <a:rPr lang="tr-TR" sz="2800" b="1" dirty="0">
                <a:latin typeface="Times New Roman"/>
                <a:ea typeface="Calibri"/>
                <a:cs typeface="Times New Roman"/>
              </a:rPr>
              <a:t>şikayetçinin itiraz edebileceği</a:t>
            </a:r>
            <a:r>
              <a:rPr lang="tr-TR" sz="2800" dirty="0">
                <a:latin typeface="Times New Roman"/>
                <a:ea typeface="Calibri"/>
                <a:cs typeface="Times New Roman"/>
              </a:rPr>
              <a:t> hükme bağlandığından, şikayetçi konumunda olmadığını belirten </a:t>
            </a:r>
            <a:r>
              <a:rPr lang="tr-TR" sz="2800" dirty="0" smtClean="0">
                <a:latin typeface="Times New Roman"/>
                <a:ea typeface="Calibri"/>
                <a:cs typeface="Times New Roman"/>
              </a:rPr>
              <a:t>...</a:t>
            </a:r>
            <a:r>
              <a:rPr lang="tr-TR" sz="2800" dirty="0">
                <a:latin typeface="Times New Roman"/>
                <a:ea typeface="Calibri"/>
                <a:cs typeface="Times New Roman"/>
              </a:rPr>
              <a:t>'</a:t>
            </a:r>
            <a:r>
              <a:rPr lang="tr-TR" sz="2800" dirty="0" err="1">
                <a:latin typeface="Times New Roman"/>
                <a:ea typeface="Calibri"/>
                <a:cs typeface="Times New Roman"/>
              </a:rPr>
              <a:t>nin</a:t>
            </a:r>
            <a:r>
              <a:rPr lang="tr-TR" sz="2800" dirty="0">
                <a:latin typeface="Times New Roman"/>
                <a:ea typeface="Calibri"/>
                <a:cs typeface="Times New Roman"/>
              </a:rPr>
              <a:t> itirazının incelenmeksizin reddine dosyanın İçişleri Bakanlığına, kararın bir örneğinin itiraz edene gönderilmesine 23.6.2010 tarihinde oybirliğiyle karar verildi. </a:t>
            </a:r>
            <a:r>
              <a:rPr lang="tr-TR" sz="2800" b="1" dirty="0">
                <a:latin typeface="Times New Roman"/>
                <a:ea typeface="Calibri"/>
                <a:cs typeface="Times New Roman"/>
              </a:rPr>
              <a:t>DANIŞTAY 1. Daire 2010/977 E.N, 2010/1064 K.N.</a:t>
            </a:r>
            <a:endParaRPr lang="tr-TR" sz="2400" dirty="0">
              <a:effectLst/>
              <a:latin typeface="Calibri"/>
              <a:ea typeface="Calibri"/>
              <a:cs typeface="Times New Roman"/>
            </a:endParaRPr>
          </a:p>
        </p:txBody>
      </p:sp>
    </p:spTree>
    <p:extLst>
      <p:ext uri="{BB962C8B-B14F-4D97-AF65-F5344CB8AC3E}">
        <p14:creationId xmlns:p14="http://schemas.microsoft.com/office/powerpoint/2010/main" val="14697502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İştirak halinde işlenen suçlar </a:t>
            </a:r>
          </a:p>
        </p:txBody>
      </p:sp>
      <p:sp>
        <p:nvSpPr>
          <p:cNvPr id="3" name="İçerik Yer Tutucusu 2"/>
          <p:cNvSpPr>
            <a:spLocks noGrp="1"/>
          </p:cNvSpPr>
          <p:nvPr>
            <p:ph idx="1"/>
          </p:nvPr>
        </p:nvSpPr>
        <p:spPr/>
        <p:txBody>
          <a:bodyPr>
            <a:normAutofit fontScale="92500" lnSpcReduction="10000"/>
          </a:bodyPr>
          <a:lstStyle/>
          <a:p>
            <a:r>
              <a:rPr lang="tr-TR" dirty="0"/>
              <a:t> </a:t>
            </a:r>
            <a:r>
              <a:rPr lang="tr-TR" b="1" dirty="0"/>
              <a:t>Madde 10 </a:t>
            </a:r>
            <a:r>
              <a:rPr lang="tr-TR" dirty="0"/>
              <a:t>–Bu Kanun kapsamındaki </a:t>
            </a:r>
            <a:r>
              <a:rPr lang="tr-TR" dirty="0">
                <a:solidFill>
                  <a:srgbClr val="C00000"/>
                </a:solidFill>
              </a:rPr>
              <a:t>suçların iştirak halinde işlenmesi </a:t>
            </a:r>
            <a:r>
              <a:rPr lang="tr-TR" dirty="0"/>
              <a:t>durumunda memur olmayan, memur olanla; ast memur, üst memurla aynı mahkemede yargılanır.              Soruşturma izninin gönderileceği merci              </a:t>
            </a:r>
            <a:endParaRPr lang="en-US" dirty="0" smtClean="0"/>
          </a:p>
          <a:p>
            <a:r>
              <a:rPr lang="tr-TR" b="1" dirty="0" smtClean="0"/>
              <a:t>Madde </a:t>
            </a:r>
            <a:r>
              <a:rPr lang="tr-TR" b="1" dirty="0"/>
              <a:t>11 </a:t>
            </a:r>
            <a:r>
              <a:rPr lang="tr-TR" dirty="0"/>
              <a:t>– Soruşturma izninin itiraz edilmeden veya itirazın reddi sonunda </a:t>
            </a:r>
            <a:r>
              <a:rPr lang="tr-TR" dirty="0">
                <a:solidFill>
                  <a:srgbClr val="C00000"/>
                </a:solidFill>
              </a:rPr>
              <a:t>kesinleşmesi</a:t>
            </a:r>
            <a:r>
              <a:rPr lang="tr-TR" dirty="0"/>
              <a:t> ya da soruşturma izni </a:t>
            </a:r>
            <a:r>
              <a:rPr lang="tr-TR" dirty="0" err="1"/>
              <a:t>vrilmemesine</a:t>
            </a:r>
            <a:r>
              <a:rPr lang="tr-TR" dirty="0"/>
              <a:t> ilişkin karara karşı yapılan itirazın kabulü üzerine dosya, derhal yetkili ve görevli Cumhuriyet başsavcılığına gönderilir. İzin üzerine ilgili Cumhuriyet başsavcılığı, Ceza Muhakemeleri Usulü Kanunu ve </a:t>
            </a:r>
            <a:r>
              <a:rPr lang="tr-TR" dirty="0" smtClean="0"/>
              <a:t>diğer</a:t>
            </a:r>
            <a:r>
              <a:rPr lang="en-US" dirty="0"/>
              <a:t>  </a:t>
            </a:r>
            <a:r>
              <a:rPr lang="en-US" dirty="0" err="1"/>
              <a:t>kanunlardaki</a:t>
            </a:r>
            <a:r>
              <a:rPr lang="en-US" dirty="0"/>
              <a:t> </a:t>
            </a:r>
            <a:r>
              <a:rPr lang="en-US" dirty="0" err="1"/>
              <a:t>yetkilerini</a:t>
            </a:r>
            <a:r>
              <a:rPr lang="en-US" dirty="0"/>
              <a:t> </a:t>
            </a:r>
            <a:r>
              <a:rPr lang="en-US" dirty="0" err="1"/>
              <a:t>kullanmak</a:t>
            </a:r>
            <a:r>
              <a:rPr lang="en-US" dirty="0"/>
              <a:t> </a:t>
            </a:r>
            <a:r>
              <a:rPr lang="en-US" dirty="0" err="1"/>
              <a:t>suretiyle</a:t>
            </a:r>
            <a:r>
              <a:rPr lang="en-US" dirty="0"/>
              <a:t> </a:t>
            </a:r>
            <a:r>
              <a:rPr lang="en-US" dirty="0" err="1"/>
              <a:t>hazırlık</a:t>
            </a:r>
            <a:r>
              <a:rPr lang="en-US" dirty="0"/>
              <a:t> </a:t>
            </a:r>
            <a:r>
              <a:rPr lang="en-US" dirty="0" err="1"/>
              <a:t>soruşturmasını</a:t>
            </a:r>
            <a:r>
              <a:rPr lang="en-US" dirty="0"/>
              <a:t> </a:t>
            </a:r>
            <a:r>
              <a:rPr lang="en-US" dirty="0" err="1"/>
              <a:t>yürütür</a:t>
            </a:r>
            <a:r>
              <a:rPr lang="en-US" dirty="0"/>
              <a:t> </a:t>
            </a:r>
            <a:r>
              <a:rPr lang="en-US" dirty="0" err="1"/>
              <a:t>ve</a:t>
            </a:r>
            <a:r>
              <a:rPr lang="en-US" dirty="0"/>
              <a:t> </a:t>
            </a:r>
            <a:r>
              <a:rPr lang="en-US" dirty="0" err="1"/>
              <a:t>sonuçlandırır</a:t>
            </a:r>
            <a:r>
              <a:rPr lang="en-US" dirty="0"/>
              <a:t>. </a:t>
            </a:r>
            <a:endParaRPr lang="tr-TR" dirty="0"/>
          </a:p>
        </p:txBody>
      </p:sp>
    </p:spTree>
    <p:extLst>
      <p:ext uri="{BB962C8B-B14F-4D97-AF65-F5344CB8AC3E}">
        <p14:creationId xmlns:p14="http://schemas.microsoft.com/office/powerpoint/2010/main" val="16917483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Hazırlık soruşturmasını yapacak </a:t>
            </a:r>
            <a:r>
              <a:rPr lang="tr-TR" dirty="0" smtClean="0"/>
              <a:t>mercile</a:t>
            </a:r>
            <a:r>
              <a:rPr lang="en-US" dirty="0" smtClean="0"/>
              <a:t>r</a:t>
            </a:r>
            <a:endParaRPr lang="tr-TR" dirty="0"/>
          </a:p>
        </p:txBody>
      </p:sp>
      <p:sp>
        <p:nvSpPr>
          <p:cNvPr id="3" name="İçerik Yer Tutucusu 2"/>
          <p:cNvSpPr>
            <a:spLocks noGrp="1"/>
          </p:cNvSpPr>
          <p:nvPr>
            <p:ph idx="1"/>
          </p:nvPr>
        </p:nvSpPr>
        <p:spPr/>
        <p:txBody>
          <a:bodyPr>
            <a:normAutofit fontScale="70000" lnSpcReduction="20000"/>
          </a:bodyPr>
          <a:lstStyle/>
          <a:p>
            <a:r>
              <a:rPr lang="tr-TR" dirty="0"/>
              <a:t> </a:t>
            </a:r>
            <a:r>
              <a:rPr lang="tr-TR" b="1" dirty="0"/>
              <a:t>Madde 12 </a:t>
            </a:r>
            <a:r>
              <a:rPr lang="tr-TR" dirty="0"/>
              <a:t>– (Değişik: 17/7/2004-5232/4 </a:t>
            </a:r>
            <a:r>
              <a:rPr lang="tr-TR" dirty="0" err="1"/>
              <a:t>md.</a:t>
            </a:r>
            <a:r>
              <a:rPr lang="tr-TR" dirty="0"/>
              <a:t>)               Hazırlık soruşturması genel hükümlere göre yetkili ve görevli Cumhuriyet Başsavcılığı tarafından yapılır. Ancak Cumhurbaşkanlığı İdari İşler Başkanı, Türkiye Büyük Millet Meclisi Genel Sekreteri, Bakan yardımcıları ve valiler ile ilgili olarak yapılacak olan hazırlık soruşturması Yargıtay Cumhuriyet Başsavcısı veya </a:t>
            </a:r>
            <a:r>
              <a:rPr lang="tr-TR" dirty="0" err="1"/>
              <a:t>Başsavcıvekili</a:t>
            </a:r>
            <a:r>
              <a:rPr lang="tr-TR" dirty="0"/>
              <a:t>, kaymakamlar ile ilgili hazırlık soruşturması ise il Cumhuriyet başsavcısı veya </a:t>
            </a:r>
            <a:r>
              <a:rPr lang="tr-TR" dirty="0" err="1"/>
              <a:t>başsavcıvekili</a:t>
            </a:r>
            <a:r>
              <a:rPr lang="tr-TR" dirty="0"/>
              <a:t> tarafından yapılır</a:t>
            </a:r>
            <a:r>
              <a:rPr lang="tr-TR" dirty="0" smtClean="0"/>
              <a:t>.              </a:t>
            </a:r>
            <a:endParaRPr lang="en-US" dirty="0" smtClean="0"/>
          </a:p>
          <a:p>
            <a:r>
              <a:rPr lang="tr-TR" dirty="0" smtClean="0"/>
              <a:t>Hazırlık </a:t>
            </a:r>
            <a:r>
              <a:rPr lang="tr-TR" dirty="0"/>
              <a:t>soruşturması sırasında hâkim kararı alınmasını gerektiren hususlarda; Cumhurbaşkanlığı İdari İşler Başkanı, Türkiye Büyük Millet Meclisi Genel Sekreteri, Bakan yardımcıları ve valiler için </a:t>
            </a:r>
            <a:r>
              <a:rPr lang="tr-TR" dirty="0" err="1"/>
              <a:t>Yargıtayın</a:t>
            </a:r>
            <a:r>
              <a:rPr lang="tr-TR" dirty="0"/>
              <a:t> ilgili ceza dairesine, kaymakamlar için il asliye ceza mahkemesine, diğerleri için ise genel hükümlere göre yetkili ve görevli sulh ceza hâkimine başvurulur</a:t>
            </a:r>
            <a:r>
              <a:rPr lang="tr-TR" dirty="0" smtClean="0"/>
              <a:t>.             </a:t>
            </a:r>
            <a:endParaRPr lang="en-US" dirty="0" smtClean="0"/>
          </a:p>
          <a:p>
            <a:r>
              <a:rPr lang="tr-TR" dirty="0" smtClean="0"/>
              <a:t> </a:t>
            </a:r>
            <a:r>
              <a:rPr lang="tr-TR" dirty="0"/>
              <a:t>Yetkili ve görevli mahkeme              </a:t>
            </a:r>
            <a:endParaRPr lang="en-US" dirty="0" smtClean="0"/>
          </a:p>
          <a:p>
            <a:r>
              <a:rPr lang="tr-TR" b="1" dirty="0" smtClean="0"/>
              <a:t>Madde </a:t>
            </a:r>
            <a:r>
              <a:rPr lang="tr-TR" b="1" dirty="0"/>
              <a:t>13 </a:t>
            </a:r>
            <a:r>
              <a:rPr lang="tr-TR" dirty="0"/>
              <a:t>– (Değişik: 17/7/2004-5232/5 </a:t>
            </a:r>
            <a:r>
              <a:rPr lang="tr-TR" dirty="0" err="1"/>
              <a:t>md.</a:t>
            </a:r>
            <a:r>
              <a:rPr lang="tr-TR" dirty="0"/>
              <a:t>)               Davaya bakmaya yetkili ve görevli mahkeme, genel hükümlere göre yetkili ve görevli mahkemedir. Ancak Cumhurbaşkanlığı İdari İşler Başkanı, Türkiye Büyük Millet Meclisi Genel Sekreteri, Bakan yardımcıları ve valiler için yetkili ve görevli mahkeme </a:t>
            </a:r>
            <a:r>
              <a:rPr lang="tr-TR" dirty="0" err="1"/>
              <a:t>Yargıtayın</a:t>
            </a:r>
            <a:r>
              <a:rPr lang="tr-TR" dirty="0"/>
              <a:t> ilgili ceza dairesi, kaymakamlar için ise il ağır ceza mahkemesidir.(2) </a:t>
            </a:r>
          </a:p>
        </p:txBody>
      </p:sp>
    </p:spTree>
    <p:extLst>
      <p:ext uri="{BB962C8B-B14F-4D97-AF65-F5344CB8AC3E}">
        <p14:creationId xmlns:p14="http://schemas.microsoft.com/office/powerpoint/2010/main" val="26263757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Vekillerin durumu </a:t>
            </a:r>
          </a:p>
        </p:txBody>
      </p:sp>
      <p:sp>
        <p:nvSpPr>
          <p:cNvPr id="3" name="İçerik Yer Tutucusu 2"/>
          <p:cNvSpPr>
            <a:spLocks noGrp="1"/>
          </p:cNvSpPr>
          <p:nvPr>
            <p:ph idx="1"/>
          </p:nvPr>
        </p:nvSpPr>
        <p:spPr/>
        <p:txBody>
          <a:bodyPr/>
          <a:lstStyle/>
          <a:p>
            <a:r>
              <a:rPr lang="tr-TR" dirty="0"/>
              <a:t> Madde 14 – Bu Kanunun uygulanmasında vekiller, asillerin tabi olduğu usule tabidir. </a:t>
            </a:r>
          </a:p>
        </p:txBody>
      </p:sp>
    </p:spTree>
    <p:extLst>
      <p:ext uri="{BB962C8B-B14F-4D97-AF65-F5344CB8AC3E}">
        <p14:creationId xmlns:p14="http://schemas.microsoft.com/office/powerpoint/2010/main" val="104783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mn-lt"/>
              </a:rPr>
              <a:t>Kapsam </a:t>
            </a:r>
          </a:p>
        </p:txBody>
      </p:sp>
      <p:sp>
        <p:nvSpPr>
          <p:cNvPr id="3" name="İçerik Yer Tutucusu 2"/>
          <p:cNvSpPr>
            <a:spLocks noGrp="1"/>
          </p:cNvSpPr>
          <p:nvPr>
            <p:ph idx="1"/>
          </p:nvPr>
        </p:nvSpPr>
        <p:spPr/>
        <p:txBody>
          <a:bodyPr>
            <a:normAutofit fontScale="85000" lnSpcReduction="20000"/>
          </a:bodyPr>
          <a:lstStyle/>
          <a:p>
            <a:r>
              <a:rPr lang="tr-TR" dirty="0">
                <a:cs typeface="Times New Roman" panose="02020603050405020304" pitchFamily="18" charset="0"/>
              </a:rPr>
              <a:t>Madde 2 – Bu Kanun, Devletin ve diğer kamu tüzel kişilerinin </a:t>
            </a:r>
            <a:r>
              <a:rPr lang="tr-TR" dirty="0">
                <a:solidFill>
                  <a:srgbClr val="FF0000"/>
                </a:solidFill>
                <a:cs typeface="Times New Roman" panose="02020603050405020304" pitchFamily="18" charset="0"/>
              </a:rPr>
              <a:t>genel idare esaslarına </a:t>
            </a:r>
            <a:r>
              <a:rPr lang="tr-TR" dirty="0">
                <a:cs typeface="Times New Roman" panose="02020603050405020304" pitchFamily="18" charset="0"/>
              </a:rPr>
              <a:t>göre yürüttükleri </a:t>
            </a:r>
            <a:r>
              <a:rPr lang="tr-TR" dirty="0">
                <a:solidFill>
                  <a:srgbClr val="FF0000"/>
                </a:solidFill>
                <a:cs typeface="Times New Roman" panose="02020603050405020304" pitchFamily="18" charset="0"/>
              </a:rPr>
              <a:t>kamu hizmetlerinin </a:t>
            </a:r>
            <a:r>
              <a:rPr lang="tr-TR" dirty="0">
                <a:cs typeface="Times New Roman" panose="02020603050405020304" pitchFamily="18" charset="0"/>
              </a:rPr>
              <a:t>gerektirdiği </a:t>
            </a:r>
            <a:r>
              <a:rPr lang="tr-TR" dirty="0">
                <a:solidFill>
                  <a:srgbClr val="FF0000"/>
                </a:solidFill>
                <a:cs typeface="Times New Roman" panose="02020603050405020304" pitchFamily="18" charset="0"/>
              </a:rPr>
              <a:t>asli ve sürekli görevleri </a:t>
            </a:r>
            <a:r>
              <a:rPr lang="tr-TR" dirty="0">
                <a:cs typeface="Times New Roman" panose="02020603050405020304" pitchFamily="18" charset="0"/>
              </a:rPr>
              <a:t>ifa eden </a:t>
            </a:r>
            <a:r>
              <a:rPr lang="tr-TR" dirty="0">
                <a:solidFill>
                  <a:srgbClr val="FF0000"/>
                </a:solidFill>
                <a:cs typeface="Times New Roman" panose="02020603050405020304" pitchFamily="18" charset="0"/>
              </a:rPr>
              <a:t>memurlar ve diğer kamu görevlilerinin</a:t>
            </a:r>
            <a:r>
              <a:rPr lang="tr-TR" dirty="0">
                <a:cs typeface="Times New Roman" panose="02020603050405020304" pitchFamily="18" charset="0"/>
              </a:rPr>
              <a:t> görevleri sebebiyle işledikleri suçlar hakkında uygulanır.             </a:t>
            </a:r>
            <a:endParaRPr lang="en-US" dirty="0" smtClean="0">
              <a:cs typeface="Times New Roman" panose="02020603050405020304" pitchFamily="18" charset="0"/>
            </a:endParaRPr>
          </a:p>
          <a:p>
            <a:r>
              <a:rPr lang="tr-TR" dirty="0" smtClean="0">
                <a:cs typeface="Times New Roman" panose="02020603050405020304" pitchFamily="18" charset="0"/>
              </a:rPr>
              <a:t>Görevleri </a:t>
            </a:r>
            <a:r>
              <a:rPr lang="tr-TR" dirty="0">
                <a:cs typeface="Times New Roman" panose="02020603050405020304" pitchFamily="18" charset="0"/>
              </a:rPr>
              <a:t>ve sıfatları sebebiyle </a:t>
            </a:r>
            <a:r>
              <a:rPr lang="tr-TR" dirty="0">
                <a:solidFill>
                  <a:srgbClr val="FF0000"/>
                </a:solidFill>
                <a:cs typeface="Times New Roman" panose="02020603050405020304" pitchFamily="18" charset="0"/>
              </a:rPr>
              <a:t>özel soruşturma ve kovuşturma </a:t>
            </a:r>
            <a:r>
              <a:rPr lang="tr-TR" dirty="0">
                <a:cs typeface="Times New Roman" panose="02020603050405020304" pitchFamily="18" charset="0"/>
              </a:rPr>
              <a:t>usullerine tabi olanlara ilişkin kanun hükümleri ile suçun niteliği yönünden kanunlarda gösterilen soruşturma ve kovuşturma usullerine ilişkin hükümler saklıdır. </a:t>
            </a:r>
            <a:endParaRPr lang="tr-TR" dirty="0" smtClean="0">
              <a:cs typeface="Times New Roman" panose="02020603050405020304" pitchFamily="18" charset="0"/>
            </a:endParaRPr>
          </a:p>
          <a:p>
            <a:r>
              <a:rPr lang="tr-TR" dirty="0">
                <a:solidFill>
                  <a:srgbClr val="FF0000"/>
                </a:solidFill>
                <a:cs typeface="Times New Roman" panose="02020603050405020304" pitchFamily="18" charset="0"/>
              </a:rPr>
              <a:t>Ağır cezayı </a:t>
            </a:r>
            <a:r>
              <a:rPr lang="tr-TR" dirty="0">
                <a:cs typeface="Times New Roman" panose="02020603050405020304" pitchFamily="18" charset="0"/>
              </a:rPr>
              <a:t>gerektiren </a:t>
            </a:r>
            <a:r>
              <a:rPr lang="tr-TR" dirty="0">
                <a:solidFill>
                  <a:srgbClr val="FF0000"/>
                </a:solidFill>
                <a:cs typeface="Times New Roman" panose="02020603050405020304" pitchFamily="18" charset="0"/>
              </a:rPr>
              <a:t>suçüstü hali </a:t>
            </a:r>
            <a:r>
              <a:rPr lang="tr-TR" dirty="0">
                <a:cs typeface="Times New Roman" panose="02020603050405020304" pitchFamily="18" charset="0"/>
              </a:rPr>
              <a:t>genel hükümlere tabidir. </a:t>
            </a:r>
            <a:r>
              <a:rPr lang="tr-TR" dirty="0">
                <a:solidFill>
                  <a:srgbClr val="FF0000"/>
                </a:solidFill>
                <a:cs typeface="Times New Roman" panose="02020603050405020304" pitchFamily="18" charset="0"/>
              </a:rPr>
              <a:t>Disiplin</a:t>
            </a:r>
            <a:r>
              <a:rPr lang="tr-TR" dirty="0">
                <a:cs typeface="Times New Roman" panose="02020603050405020304" pitchFamily="18" charset="0"/>
              </a:rPr>
              <a:t> hükümleri saklıdır. (Ek: 2/1/2003-4778/33 </a:t>
            </a:r>
            <a:r>
              <a:rPr lang="tr-TR" dirty="0" err="1">
                <a:cs typeface="Times New Roman" panose="02020603050405020304" pitchFamily="18" charset="0"/>
              </a:rPr>
              <a:t>md.</a:t>
            </a:r>
            <a:r>
              <a:rPr lang="tr-TR" dirty="0">
                <a:cs typeface="Times New Roman" panose="02020603050405020304" pitchFamily="18" charset="0"/>
              </a:rPr>
              <a:t>) 765 sayılı Türk Ceza Kanununun 243 ve 245 inci maddeleri ile 1412 sayılı Ceza Muhakemeleri Usulü Kanununun 154 üncü maddesinin dördüncü fıkrası kapsamında açılacak soruşturma ve kovuşturmalarda </a:t>
            </a:r>
            <a:r>
              <a:rPr lang="tr-TR" dirty="0">
                <a:solidFill>
                  <a:srgbClr val="FF0000"/>
                </a:solidFill>
                <a:cs typeface="Times New Roman" panose="02020603050405020304" pitchFamily="18" charset="0"/>
              </a:rPr>
              <a:t>bu Kanun hükümleri uygulanmaz</a:t>
            </a:r>
            <a:r>
              <a:rPr lang="tr-TR" dirty="0">
                <a:cs typeface="Times New Roman" panose="02020603050405020304" pitchFamily="18" charset="0"/>
              </a:rPr>
              <a:t>. </a:t>
            </a:r>
          </a:p>
          <a:p>
            <a:endParaRPr lang="tr-TR" dirty="0"/>
          </a:p>
        </p:txBody>
      </p:sp>
    </p:spTree>
    <p:extLst>
      <p:ext uri="{BB962C8B-B14F-4D97-AF65-F5344CB8AC3E}">
        <p14:creationId xmlns:p14="http://schemas.microsoft.com/office/powerpoint/2010/main" val="5360642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Cumhuriyet başsavcılığınca </a:t>
            </a:r>
            <a:r>
              <a:rPr lang="tr-TR" sz="3200" dirty="0" err="1"/>
              <a:t>re'sen</a:t>
            </a:r>
            <a:r>
              <a:rPr lang="tr-TR" sz="3200" dirty="0"/>
              <a:t> dava açılacak haller </a:t>
            </a:r>
          </a:p>
        </p:txBody>
      </p:sp>
      <p:sp>
        <p:nvSpPr>
          <p:cNvPr id="3" name="İçerik Yer Tutucusu 2"/>
          <p:cNvSpPr>
            <a:spLocks noGrp="1"/>
          </p:cNvSpPr>
          <p:nvPr>
            <p:ph idx="1"/>
          </p:nvPr>
        </p:nvSpPr>
        <p:spPr/>
        <p:txBody>
          <a:bodyPr>
            <a:normAutofit fontScale="92500" lnSpcReduction="10000"/>
          </a:bodyPr>
          <a:lstStyle/>
          <a:p>
            <a:r>
              <a:rPr lang="tr-TR" dirty="0"/>
              <a:t> Madde 15 – Memurlar ve diğer kamu görevlileri hakkındaki ihbar ve şikayetlerin ihbar veya şikayet edileni mağdur etmek amacıyla ve (...)(3) uydurma bir suç isnadı suretiyle yapıldığı hazırlık soruşturması sonucunda anlaşılır veya yargılama sonucunda sabit olursa haksız isnatta bulunanlar hakkında yetkili ve görevli Cumhuriyet başsavcılığınca </a:t>
            </a:r>
            <a:r>
              <a:rPr lang="tr-TR" dirty="0" err="1">
                <a:solidFill>
                  <a:srgbClr val="C00000"/>
                </a:solidFill>
              </a:rPr>
              <a:t>re'sen</a:t>
            </a:r>
            <a:r>
              <a:rPr lang="tr-TR" dirty="0">
                <a:solidFill>
                  <a:srgbClr val="C00000"/>
                </a:solidFill>
              </a:rPr>
              <a:t> soruşturmaya </a:t>
            </a:r>
            <a:r>
              <a:rPr lang="tr-TR" dirty="0"/>
              <a:t>geçilir.              </a:t>
            </a:r>
            <a:endParaRPr lang="en-US" dirty="0" smtClean="0"/>
          </a:p>
          <a:p>
            <a:r>
              <a:rPr lang="tr-TR" dirty="0" smtClean="0"/>
              <a:t>Memurlar </a:t>
            </a:r>
            <a:r>
              <a:rPr lang="tr-TR" dirty="0"/>
              <a:t>ve diğer kamu görevlilerinin yukarıdaki fıkrada belirtilen durumlarda </a:t>
            </a:r>
            <a:r>
              <a:rPr lang="tr-TR" dirty="0">
                <a:solidFill>
                  <a:srgbClr val="C00000"/>
                </a:solidFill>
              </a:rPr>
              <a:t>kamu davası </a:t>
            </a:r>
            <a:r>
              <a:rPr lang="tr-TR" dirty="0"/>
              <a:t>açılması için Cumhuriyet başsavcılığına başvurma ve haksız isnatta bulunanlar hakkında genel hükümlere göre t</a:t>
            </a:r>
            <a:r>
              <a:rPr lang="tr-TR" dirty="0">
                <a:solidFill>
                  <a:srgbClr val="C00000"/>
                </a:solidFill>
              </a:rPr>
              <a:t>azminat davası</a:t>
            </a:r>
            <a:r>
              <a:rPr lang="tr-TR" dirty="0"/>
              <a:t> açma hakları saklıdır. </a:t>
            </a:r>
          </a:p>
        </p:txBody>
      </p:sp>
    </p:spTree>
    <p:extLst>
      <p:ext uri="{BB962C8B-B14F-4D97-AF65-F5344CB8AC3E}">
        <p14:creationId xmlns:p14="http://schemas.microsoft.com/office/powerpoint/2010/main" val="38763441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Diğer Hükümler </a:t>
            </a:r>
          </a:p>
        </p:txBody>
      </p:sp>
      <p:sp>
        <p:nvSpPr>
          <p:cNvPr id="3" name="İçerik Yer Tutucusu 2"/>
          <p:cNvSpPr>
            <a:spLocks noGrp="1"/>
          </p:cNvSpPr>
          <p:nvPr>
            <p:ph idx="1"/>
          </p:nvPr>
        </p:nvSpPr>
        <p:spPr/>
        <p:txBody>
          <a:bodyPr>
            <a:normAutofit fontScale="85000" lnSpcReduction="10000"/>
          </a:bodyPr>
          <a:lstStyle/>
          <a:p>
            <a:r>
              <a:rPr lang="tr-TR" dirty="0">
                <a:solidFill>
                  <a:srgbClr val="0070C0"/>
                </a:solidFill>
              </a:rPr>
              <a:t>Memurin </a:t>
            </a:r>
            <a:r>
              <a:rPr lang="tr-TR" dirty="0" err="1">
                <a:solidFill>
                  <a:srgbClr val="0070C0"/>
                </a:solidFill>
              </a:rPr>
              <a:t>Muhakematı</a:t>
            </a:r>
            <a:r>
              <a:rPr lang="tr-TR" dirty="0">
                <a:solidFill>
                  <a:srgbClr val="0070C0"/>
                </a:solidFill>
              </a:rPr>
              <a:t> Hakkında Kanunu </a:t>
            </a:r>
            <a:r>
              <a:rPr lang="tr-TR" dirty="0" err="1">
                <a:solidFill>
                  <a:srgbClr val="0070C0"/>
                </a:solidFill>
              </a:rPr>
              <a:t>Muvakkata</a:t>
            </a:r>
            <a:r>
              <a:rPr lang="tr-TR" dirty="0">
                <a:solidFill>
                  <a:srgbClr val="0070C0"/>
                </a:solidFill>
              </a:rPr>
              <a:t> yapılan atıflar </a:t>
            </a:r>
            <a:endParaRPr lang="en-US" dirty="0" smtClean="0">
              <a:solidFill>
                <a:srgbClr val="0070C0"/>
              </a:solidFill>
            </a:endParaRPr>
          </a:p>
          <a:p>
            <a:r>
              <a:rPr lang="tr-TR" b="1" dirty="0" smtClean="0"/>
              <a:t>Madde </a:t>
            </a:r>
            <a:r>
              <a:rPr lang="tr-TR" b="1" dirty="0"/>
              <a:t>16 </a:t>
            </a:r>
            <a:r>
              <a:rPr lang="tr-TR" dirty="0"/>
              <a:t>– Kanunlarda Memurin </a:t>
            </a:r>
            <a:r>
              <a:rPr lang="tr-TR" dirty="0" err="1"/>
              <a:t>Muhakematı</a:t>
            </a:r>
            <a:r>
              <a:rPr lang="tr-TR" dirty="0"/>
              <a:t> Hakkında Kanunu </a:t>
            </a:r>
            <a:r>
              <a:rPr lang="tr-TR" dirty="0" err="1"/>
              <a:t>Muvakkatın</a:t>
            </a:r>
            <a:r>
              <a:rPr lang="tr-TR" dirty="0"/>
              <a:t> uygulanacağı belirtilen hallerde bu Kanun hükümleri uygulanır.  Kanunlarda Memurin </a:t>
            </a:r>
            <a:r>
              <a:rPr lang="tr-TR" dirty="0" err="1"/>
              <a:t>Muhakematı</a:t>
            </a:r>
            <a:r>
              <a:rPr lang="tr-TR" dirty="0"/>
              <a:t> Hakkında Kanunu </a:t>
            </a:r>
            <a:r>
              <a:rPr lang="tr-TR" dirty="0" err="1"/>
              <a:t>Muvakkatın</a:t>
            </a:r>
            <a:r>
              <a:rPr lang="tr-TR" dirty="0"/>
              <a:t> uygulanmayacağı belirtilen hallerde genel hükümler uygulanır. </a:t>
            </a:r>
            <a:endParaRPr lang="en-US" dirty="0" smtClean="0"/>
          </a:p>
          <a:p>
            <a:r>
              <a:rPr lang="tr-TR" dirty="0" smtClean="0">
                <a:solidFill>
                  <a:srgbClr val="0070C0"/>
                </a:solidFill>
              </a:rPr>
              <a:t>Değiştirilen hükümler</a:t>
            </a:r>
            <a:endParaRPr lang="en-US" dirty="0" smtClean="0">
              <a:solidFill>
                <a:srgbClr val="0070C0"/>
              </a:solidFill>
            </a:endParaRPr>
          </a:p>
          <a:p>
            <a:r>
              <a:rPr lang="tr-TR" b="1" dirty="0" smtClean="0"/>
              <a:t> </a:t>
            </a:r>
            <a:r>
              <a:rPr lang="tr-TR" b="1" dirty="0"/>
              <a:t>Madde 17 </a:t>
            </a:r>
            <a:r>
              <a:rPr lang="tr-TR" dirty="0"/>
              <a:t>– (22.1.1990 tarihli ve 399 sayılı Kanun Hükmünde Kararnamenin 11 inci maddesi ile ilgili olup, yerine işlenmiştir.) Yürürlükten kaldırılan hükümler Madde 18 – 4 Şubat 1329 tarihli Memurin </a:t>
            </a:r>
            <a:r>
              <a:rPr lang="tr-TR" dirty="0" err="1"/>
              <a:t>Muhakematı</a:t>
            </a:r>
            <a:r>
              <a:rPr lang="tr-TR" dirty="0"/>
              <a:t> Hakkında Kanunu Muvakkat yürürlükten kaldırılmıştır. </a:t>
            </a:r>
          </a:p>
        </p:txBody>
      </p:sp>
    </p:spTree>
    <p:extLst>
      <p:ext uri="{BB962C8B-B14F-4D97-AF65-F5344CB8AC3E}">
        <p14:creationId xmlns:p14="http://schemas.microsoft.com/office/powerpoint/2010/main" val="32774087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nn-NO" sz="3200" dirty="0"/>
              <a:t>Ek Madde 1- (Ek: 20/8/2016-6745/45 md.) </a:t>
            </a:r>
            <a:endParaRPr lang="tr-TR" sz="3200" dirty="0"/>
          </a:p>
        </p:txBody>
      </p:sp>
      <p:sp>
        <p:nvSpPr>
          <p:cNvPr id="3" name="İçerik Yer Tutucusu 2"/>
          <p:cNvSpPr>
            <a:spLocks noGrp="1"/>
          </p:cNvSpPr>
          <p:nvPr>
            <p:ph idx="1"/>
          </p:nvPr>
        </p:nvSpPr>
        <p:spPr/>
        <p:txBody>
          <a:bodyPr>
            <a:normAutofit fontScale="77500" lnSpcReduction="20000"/>
          </a:bodyPr>
          <a:lstStyle/>
          <a:p>
            <a:r>
              <a:rPr lang="tr-TR" dirty="0"/>
              <a:t>Bu Kanuna ya da başka kanunlara göre </a:t>
            </a:r>
            <a:r>
              <a:rPr lang="tr-TR" dirty="0">
                <a:solidFill>
                  <a:srgbClr val="FF0000"/>
                </a:solidFill>
              </a:rPr>
              <a:t>ön inceleme, disiplin soruşturması veya diğer idari soruşturmaları yapmakla görevlendirilenler</a:t>
            </a:r>
            <a:r>
              <a:rPr lang="tr-TR" dirty="0"/>
              <a:t> ile teftiş ya da denetim elemanlarının bu görevleriyle ilgili olarak yaptıkları işlemlerden, yürüttükleri faaliyetlerden, </a:t>
            </a:r>
            <a:r>
              <a:rPr lang="tr-TR" dirty="0">
                <a:solidFill>
                  <a:srgbClr val="FF0000"/>
                </a:solidFill>
              </a:rPr>
              <a:t>düzenledikleri raporlar ile görüş yazılarında belirttikleri kanaatlerinden</a:t>
            </a:r>
            <a:r>
              <a:rPr lang="tr-TR" dirty="0"/>
              <a:t> veya kanunla verilen yetkilere dayanarak aldıkları tedbirlerden dolayı </a:t>
            </a:r>
            <a:r>
              <a:rPr lang="tr-TR" dirty="0">
                <a:solidFill>
                  <a:srgbClr val="FF0000"/>
                </a:solidFill>
              </a:rPr>
              <a:t>kişisel kusur, haksız fiil veya diğer sorumluluk hâlleri de dâhil olmak üzere </a:t>
            </a:r>
            <a:r>
              <a:rPr lang="tr-TR" dirty="0"/>
              <a:t>ancak </a:t>
            </a:r>
            <a:r>
              <a:rPr lang="tr-TR" dirty="0">
                <a:solidFill>
                  <a:srgbClr val="FF0000"/>
                </a:solidFill>
              </a:rPr>
              <a:t>idare aleyhine tazminat davası açılabilir.</a:t>
            </a:r>
            <a:r>
              <a:rPr lang="tr-TR" dirty="0"/>
              <a:t> Ancak bu görevlilerin suç sayılan eylemleri ile </a:t>
            </a:r>
            <a:r>
              <a:rPr lang="tr-TR" dirty="0">
                <a:solidFill>
                  <a:srgbClr val="FF0000"/>
                </a:solidFill>
              </a:rPr>
              <a:t>kin, garez ve hatıra dayalı olarak veya baskı veya telkinle kanaat oluşturduğu ya da değiştirdiği kesinleşmiş yargı ya da disiplin kurulu kararıyla tespit edilirse, idarenin görevliye rücu hakkı saklıdır</a:t>
            </a:r>
            <a:r>
              <a:rPr lang="tr-TR" dirty="0"/>
              <a:t>. Ön inceleme, disiplin soruşturması veya diğer idari soruşturmalar ile teftiş ya da denetim sonucunda düzenlenen raporlara dayanarak </a:t>
            </a:r>
            <a:r>
              <a:rPr lang="tr-TR" dirty="0">
                <a:solidFill>
                  <a:srgbClr val="FF0000"/>
                </a:solidFill>
              </a:rPr>
              <a:t>karar verenler veya işlem tesis edenlerle, bu kararları ya da işlemleri hazırlayan ve inha ya da teklif edenler hakkında da birinci fıkra hükmü uygulanır</a:t>
            </a:r>
            <a:r>
              <a:rPr lang="tr-TR" dirty="0"/>
              <a:t>. </a:t>
            </a:r>
          </a:p>
        </p:txBody>
      </p:sp>
    </p:spTree>
    <p:extLst>
      <p:ext uri="{BB962C8B-B14F-4D97-AF65-F5344CB8AC3E}">
        <p14:creationId xmlns:p14="http://schemas.microsoft.com/office/powerpoint/2010/main" val="6168238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TEŞEKKÜRLER</a:t>
            </a:r>
            <a:endParaRPr lang="tr-TR" dirty="0"/>
          </a:p>
        </p:txBody>
      </p:sp>
      <p:sp>
        <p:nvSpPr>
          <p:cNvPr id="3" name="İçerik Yer Tutucusu 2"/>
          <p:cNvSpPr>
            <a:spLocks noGrp="1"/>
          </p:cNvSpPr>
          <p:nvPr>
            <p:ph idx="1"/>
          </p:nvPr>
        </p:nvSpPr>
        <p:spPr/>
        <p:txBody>
          <a:bodyPr/>
          <a:lstStyle/>
          <a:p>
            <a:pPr marL="0" indent="0" algn="ctr">
              <a:buNone/>
              <a:defRPr/>
            </a:pPr>
            <a:r>
              <a:rPr lang="en-US" sz="3200" kern="10" dirty="0" smtClean="0">
                <a:ln w="12700" cap="sq">
                  <a:solidFill>
                    <a:srgbClr val="EAEAEA"/>
                  </a:solidFill>
                  <a:round/>
                  <a:headEnd type="none" w="sm" len="sm"/>
                  <a:tailEnd type="none" w="sm" len="sm"/>
                </a:ln>
                <a:solidFill>
                  <a:srgbClr val="00B0F0"/>
                </a:solidFill>
                <a:effectLst>
                  <a:outerShdw dist="35921" dir="2700000" sy="50000" kx="2115830" algn="bl" rotWithShape="0">
                    <a:srgbClr val="C0C0C0"/>
                  </a:outerShdw>
                </a:effectLst>
                <a:latin typeface="Arial Black"/>
              </a:rPr>
              <a:t>Dr. </a:t>
            </a:r>
            <a:r>
              <a:rPr lang="tr-TR" sz="3200" kern="10" dirty="0" smtClean="0">
                <a:ln w="12700" cap="sq">
                  <a:solidFill>
                    <a:srgbClr val="EAEAEA"/>
                  </a:solidFill>
                  <a:round/>
                  <a:headEnd type="none" w="sm" len="sm"/>
                  <a:tailEnd type="none" w="sm" len="sm"/>
                </a:ln>
                <a:solidFill>
                  <a:srgbClr val="00B0F0"/>
                </a:solidFill>
                <a:effectLst>
                  <a:outerShdw dist="35921" dir="2700000" sy="50000" kx="2115830" algn="bl" rotWithShape="0">
                    <a:srgbClr val="C0C0C0"/>
                  </a:outerShdw>
                </a:effectLst>
                <a:latin typeface="Arial Black"/>
              </a:rPr>
              <a:t>Mehmet </a:t>
            </a:r>
            <a:r>
              <a:rPr lang="tr-TR" sz="3200" kern="10" dirty="0">
                <a:ln w="12700" cap="sq">
                  <a:solidFill>
                    <a:srgbClr val="EAEAEA"/>
                  </a:solidFill>
                  <a:round/>
                  <a:headEnd type="none" w="sm" len="sm"/>
                  <a:tailEnd type="none" w="sm" len="sm"/>
                </a:ln>
                <a:solidFill>
                  <a:srgbClr val="00B0F0"/>
                </a:solidFill>
                <a:effectLst>
                  <a:outerShdw dist="35921" dir="2700000" sy="50000" kx="2115830" algn="bl" rotWithShape="0">
                    <a:srgbClr val="C0C0C0"/>
                  </a:outerShdw>
                </a:effectLst>
                <a:latin typeface="Arial Black"/>
              </a:rPr>
              <a:t>TANIŞIR</a:t>
            </a:r>
          </a:p>
          <a:p>
            <a:pPr marL="0" indent="0" algn="ctr">
              <a:buNone/>
              <a:defRPr/>
            </a:pPr>
            <a:r>
              <a:rPr lang="tr-TR" sz="3200" kern="10" dirty="0" smtClean="0">
                <a:ln w="12700" cap="sq">
                  <a:solidFill>
                    <a:srgbClr val="EAEAEA"/>
                  </a:solidFill>
                  <a:round/>
                  <a:headEnd type="none" w="sm" len="sm"/>
                  <a:tailEnd type="none" w="sm" len="sm"/>
                </a:ln>
                <a:solidFill>
                  <a:srgbClr val="00B0F0"/>
                </a:solidFill>
                <a:effectLst>
                  <a:outerShdw dist="35921" dir="2700000" sy="50000" kx="2115830" algn="bl" rotWithShape="0">
                    <a:srgbClr val="C0C0C0"/>
                  </a:outerShdw>
                </a:effectLst>
                <a:latin typeface="Arial Black"/>
              </a:rPr>
              <a:t>Vali </a:t>
            </a:r>
            <a:r>
              <a:rPr lang="tr-TR" sz="3200" kern="10" dirty="0">
                <a:ln w="12700" cap="sq">
                  <a:solidFill>
                    <a:srgbClr val="EAEAEA"/>
                  </a:solidFill>
                  <a:round/>
                  <a:headEnd type="none" w="sm" len="sm"/>
                  <a:tailEnd type="none" w="sm" len="sm"/>
                </a:ln>
                <a:solidFill>
                  <a:srgbClr val="00B0F0"/>
                </a:solidFill>
                <a:effectLst>
                  <a:outerShdw dist="35921" dir="2700000" sy="50000" kx="2115830" algn="bl" rotWithShape="0">
                    <a:srgbClr val="C0C0C0"/>
                  </a:outerShdw>
                </a:effectLst>
                <a:latin typeface="Arial Black"/>
              </a:rPr>
              <a:t>Yardımcısı</a:t>
            </a:r>
          </a:p>
          <a:p>
            <a:endParaRPr lang="tr-TR" dirty="0"/>
          </a:p>
        </p:txBody>
      </p:sp>
    </p:spTree>
    <p:extLst>
      <p:ext uri="{BB962C8B-B14F-4D97-AF65-F5344CB8AC3E}">
        <p14:creationId xmlns:p14="http://schemas.microsoft.com/office/powerpoint/2010/main" val="1756599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04617B"/>
                </a:solidFill>
                <a:latin typeface="Constantia"/>
              </a:rPr>
              <a:t>Kapsam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Öncelikle </a:t>
            </a:r>
            <a:r>
              <a:rPr lang="tr-TR" dirty="0"/>
              <a:t>memurun tabi bulunduğu kurumun teşkilat kanunu esas alınmalıdır. Suçların soruşturulması yönünde özel hükümlere tabi olduğu yönünde hüküm mevcut ise 4483 sayılı Kanunun 16 </a:t>
            </a:r>
            <a:r>
              <a:rPr lang="tr-TR" dirty="0" err="1"/>
              <a:t>ncı</a:t>
            </a:r>
            <a:r>
              <a:rPr lang="tr-TR" dirty="0"/>
              <a:t> maddesi uyarınca, kapsam dahilinde kabul edilmelidir.      </a:t>
            </a:r>
            <a:endParaRPr lang="en-US" dirty="0" smtClean="0"/>
          </a:p>
          <a:p>
            <a:r>
              <a:rPr lang="tr-TR" dirty="0" smtClean="0"/>
              <a:t>Teşkilat </a:t>
            </a:r>
            <a:r>
              <a:rPr lang="tr-TR" dirty="0"/>
              <a:t>kanunlarında MMHKM uygulanmayacağı ve genel hükümlere tabi olacağı yönünde hükümler mevcut ise 4483 sayılı Kanunun 16. maddesi uyarınca, kapsama girmediği kabul edilmelidir.    </a:t>
            </a:r>
            <a:endParaRPr lang="en-US" dirty="0" smtClean="0"/>
          </a:p>
          <a:p>
            <a:r>
              <a:rPr lang="tr-TR" dirty="0" smtClean="0"/>
              <a:t>Devlet </a:t>
            </a:r>
            <a:r>
              <a:rPr lang="tr-TR" dirty="0"/>
              <a:t>memurlarının tabi olduğu kurumun teşkilat kanunlarında herhangi bir yerde bulunmaması halinde ise Anayasa Mahkemesi 28.12.1967 gün ve E:1967/10, K:1967/49 sayılı kararı göz önünde tutularak 4483 sayılı Kanuna göre işlem yapılmalıdır. </a:t>
            </a:r>
          </a:p>
        </p:txBody>
      </p:sp>
    </p:spTree>
    <p:extLst>
      <p:ext uri="{BB962C8B-B14F-4D97-AF65-F5344CB8AC3E}">
        <p14:creationId xmlns:p14="http://schemas.microsoft.com/office/powerpoint/2010/main" val="3845613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04617B"/>
                </a:solidFill>
                <a:latin typeface="Constantia"/>
              </a:rPr>
              <a:t>Kapsam</a:t>
            </a:r>
            <a:endParaRPr lang="tr-TR" dirty="0"/>
          </a:p>
        </p:txBody>
      </p:sp>
      <p:sp>
        <p:nvSpPr>
          <p:cNvPr id="3" name="İçerik Yer Tutucusu 2"/>
          <p:cNvSpPr>
            <a:spLocks noGrp="1"/>
          </p:cNvSpPr>
          <p:nvPr>
            <p:ph idx="1"/>
          </p:nvPr>
        </p:nvSpPr>
        <p:spPr/>
        <p:txBody>
          <a:bodyPr>
            <a:normAutofit/>
          </a:bodyPr>
          <a:lstStyle/>
          <a:p>
            <a:r>
              <a:rPr lang="tr-TR" dirty="0" smtClean="0"/>
              <a:t>Genel</a:t>
            </a:r>
            <a:r>
              <a:rPr lang="en-US" dirty="0" smtClean="0"/>
              <a:t> </a:t>
            </a:r>
            <a:r>
              <a:rPr lang="tr-TR" dirty="0" smtClean="0"/>
              <a:t>idare</a:t>
            </a:r>
            <a:r>
              <a:rPr lang="en-US" dirty="0" smtClean="0"/>
              <a:t> </a:t>
            </a:r>
            <a:r>
              <a:rPr lang="tr-TR" dirty="0" smtClean="0"/>
              <a:t>esaslarına</a:t>
            </a:r>
            <a:r>
              <a:rPr lang="en-US" dirty="0" smtClean="0"/>
              <a:t> </a:t>
            </a:r>
            <a:r>
              <a:rPr lang="tr-TR" dirty="0" smtClean="0"/>
              <a:t>göre</a:t>
            </a:r>
            <a:r>
              <a:rPr lang="en-US" dirty="0" smtClean="0"/>
              <a:t> </a:t>
            </a:r>
            <a:r>
              <a:rPr lang="tr-TR" dirty="0" smtClean="0"/>
              <a:t>asli</a:t>
            </a:r>
            <a:r>
              <a:rPr lang="en-US" dirty="0" smtClean="0"/>
              <a:t> </a:t>
            </a:r>
            <a:r>
              <a:rPr lang="tr-TR" dirty="0" smtClean="0"/>
              <a:t>ve</a:t>
            </a:r>
            <a:r>
              <a:rPr lang="en-US" dirty="0" smtClean="0"/>
              <a:t> </a:t>
            </a:r>
            <a:r>
              <a:rPr lang="tr-TR" dirty="0" smtClean="0"/>
              <a:t>sürekli</a:t>
            </a:r>
            <a:r>
              <a:rPr lang="en-US" dirty="0" smtClean="0"/>
              <a:t> </a:t>
            </a:r>
            <a:r>
              <a:rPr lang="tr-TR" dirty="0" smtClean="0"/>
              <a:t>görevlerde</a:t>
            </a:r>
            <a:r>
              <a:rPr lang="en-US" dirty="0" smtClean="0"/>
              <a:t> </a:t>
            </a:r>
            <a:r>
              <a:rPr lang="tr-TR" dirty="0" smtClean="0"/>
              <a:t>çalışmayan</a:t>
            </a:r>
            <a:r>
              <a:rPr lang="tr-TR" dirty="0"/>
              <a:t>, </a:t>
            </a:r>
            <a:r>
              <a:rPr lang="tr-TR" dirty="0" smtClean="0"/>
              <a:t>kamu</a:t>
            </a:r>
            <a:r>
              <a:rPr lang="en-US" dirty="0" smtClean="0"/>
              <a:t> </a:t>
            </a:r>
            <a:r>
              <a:rPr lang="tr-TR" dirty="0" smtClean="0"/>
              <a:t>gücünü</a:t>
            </a:r>
            <a:r>
              <a:rPr lang="en-US" dirty="0" smtClean="0"/>
              <a:t> </a:t>
            </a:r>
            <a:r>
              <a:rPr lang="tr-TR" dirty="0" smtClean="0"/>
              <a:t>kullanma</a:t>
            </a:r>
            <a:r>
              <a:rPr lang="en-US" dirty="0" smtClean="0"/>
              <a:t> </a:t>
            </a:r>
            <a:r>
              <a:rPr lang="tr-TR" dirty="0" smtClean="0"/>
              <a:t>yetkisi</a:t>
            </a:r>
            <a:r>
              <a:rPr lang="en-US" dirty="0" smtClean="0"/>
              <a:t> </a:t>
            </a:r>
            <a:r>
              <a:rPr lang="tr-TR" dirty="0" smtClean="0"/>
              <a:t>olmayan</a:t>
            </a:r>
            <a:r>
              <a:rPr lang="en-US" dirty="0" smtClean="0"/>
              <a:t> </a:t>
            </a:r>
            <a:r>
              <a:rPr lang="tr-TR" dirty="0" smtClean="0"/>
              <a:t>yardımcı</a:t>
            </a:r>
            <a:r>
              <a:rPr lang="en-US" dirty="0" smtClean="0"/>
              <a:t> </a:t>
            </a:r>
            <a:r>
              <a:rPr lang="tr-TR" dirty="0" smtClean="0"/>
              <a:t>hizmetler</a:t>
            </a:r>
            <a:r>
              <a:rPr lang="en-US" dirty="0" smtClean="0"/>
              <a:t> </a:t>
            </a:r>
            <a:r>
              <a:rPr lang="tr-TR" dirty="0" smtClean="0"/>
              <a:t>sınıfı personeli</a:t>
            </a:r>
            <a:r>
              <a:rPr lang="en-US" dirty="0" smtClean="0"/>
              <a:t> </a:t>
            </a:r>
            <a:r>
              <a:rPr lang="tr-TR" dirty="0" smtClean="0"/>
              <a:t>(</a:t>
            </a:r>
            <a:r>
              <a:rPr lang="tr-TR" dirty="0">
                <a:solidFill>
                  <a:srgbClr val="FF0000"/>
                </a:solidFill>
              </a:rPr>
              <a:t>odacı</a:t>
            </a:r>
            <a:r>
              <a:rPr lang="tr-TR" dirty="0" smtClean="0">
                <a:solidFill>
                  <a:srgbClr val="FF0000"/>
                </a:solidFill>
              </a:rPr>
              <a:t>,</a:t>
            </a:r>
            <a:r>
              <a:rPr lang="en-US" dirty="0" smtClean="0">
                <a:solidFill>
                  <a:srgbClr val="FF0000"/>
                </a:solidFill>
              </a:rPr>
              <a:t> </a:t>
            </a:r>
            <a:r>
              <a:rPr lang="tr-TR" dirty="0" smtClean="0">
                <a:solidFill>
                  <a:srgbClr val="FF0000"/>
                </a:solidFill>
              </a:rPr>
              <a:t>şoför,</a:t>
            </a:r>
            <a:r>
              <a:rPr lang="en-US" dirty="0" smtClean="0">
                <a:solidFill>
                  <a:srgbClr val="FF0000"/>
                </a:solidFill>
              </a:rPr>
              <a:t> </a:t>
            </a:r>
            <a:r>
              <a:rPr lang="tr-TR" dirty="0" smtClean="0">
                <a:solidFill>
                  <a:srgbClr val="FF0000"/>
                </a:solidFill>
              </a:rPr>
              <a:t>daktilograf,</a:t>
            </a:r>
            <a:r>
              <a:rPr lang="en-US" dirty="0" smtClean="0">
                <a:solidFill>
                  <a:srgbClr val="FF0000"/>
                </a:solidFill>
              </a:rPr>
              <a:t> </a:t>
            </a:r>
            <a:r>
              <a:rPr lang="tr-TR" dirty="0" smtClean="0">
                <a:solidFill>
                  <a:srgbClr val="FF0000"/>
                </a:solidFill>
              </a:rPr>
              <a:t>kaloriferci,</a:t>
            </a:r>
            <a:r>
              <a:rPr lang="en-US" dirty="0" smtClean="0">
                <a:solidFill>
                  <a:srgbClr val="FF0000"/>
                </a:solidFill>
              </a:rPr>
              <a:t> </a:t>
            </a:r>
            <a:r>
              <a:rPr lang="tr-TR" dirty="0" smtClean="0">
                <a:solidFill>
                  <a:srgbClr val="FF0000"/>
                </a:solidFill>
              </a:rPr>
              <a:t>hizmetli,</a:t>
            </a:r>
            <a:r>
              <a:rPr lang="en-US" dirty="0" smtClean="0">
                <a:solidFill>
                  <a:srgbClr val="FF0000"/>
                </a:solidFill>
              </a:rPr>
              <a:t> </a:t>
            </a:r>
            <a:r>
              <a:rPr lang="tr-TR" dirty="0" smtClean="0">
                <a:solidFill>
                  <a:srgbClr val="FF0000"/>
                </a:solidFill>
              </a:rPr>
              <a:t>müstahdem</a:t>
            </a:r>
            <a:r>
              <a:rPr lang="en-US" dirty="0" smtClean="0">
                <a:solidFill>
                  <a:srgbClr val="FF0000"/>
                </a:solidFill>
              </a:rPr>
              <a:t> </a:t>
            </a:r>
            <a:r>
              <a:rPr lang="tr-TR" dirty="0" smtClean="0">
                <a:solidFill>
                  <a:srgbClr val="FF0000"/>
                </a:solidFill>
              </a:rPr>
              <a:t> ve</a:t>
            </a:r>
            <a:r>
              <a:rPr lang="en-US" dirty="0" smtClean="0">
                <a:solidFill>
                  <a:srgbClr val="FF0000"/>
                </a:solidFill>
              </a:rPr>
              <a:t> </a:t>
            </a:r>
            <a:r>
              <a:rPr lang="tr-TR" dirty="0" smtClean="0">
                <a:solidFill>
                  <a:srgbClr val="FF0000"/>
                </a:solidFill>
              </a:rPr>
              <a:t>hastabakıcı</a:t>
            </a:r>
            <a:r>
              <a:rPr lang="en-US" dirty="0" smtClean="0">
                <a:solidFill>
                  <a:srgbClr val="FF0000"/>
                </a:solidFill>
              </a:rPr>
              <a:t> </a:t>
            </a:r>
            <a:r>
              <a:rPr lang="tr-TR" dirty="0" smtClean="0">
                <a:solidFill>
                  <a:srgbClr val="FF0000"/>
                </a:solidFill>
              </a:rPr>
              <a:t>gibi</a:t>
            </a:r>
            <a:r>
              <a:rPr lang="tr-TR" dirty="0" smtClean="0"/>
              <a:t>)</a:t>
            </a:r>
            <a:r>
              <a:rPr lang="en-US" dirty="0" smtClean="0"/>
              <a:t> </a:t>
            </a:r>
            <a:r>
              <a:rPr lang="tr-TR" dirty="0" smtClean="0"/>
              <a:t>4483</a:t>
            </a:r>
            <a:r>
              <a:rPr lang="en-US" dirty="0" smtClean="0"/>
              <a:t> </a:t>
            </a:r>
            <a:r>
              <a:rPr lang="tr-TR" dirty="0" smtClean="0"/>
              <a:t>sayılı</a:t>
            </a:r>
            <a:r>
              <a:rPr lang="en-US" dirty="0" smtClean="0"/>
              <a:t> </a:t>
            </a:r>
            <a:r>
              <a:rPr lang="en-US" dirty="0" err="1" smtClean="0"/>
              <a:t>Kanun</a:t>
            </a:r>
            <a:r>
              <a:rPr lang="en-US" dirty="0" smtClean="0"/>
              <a:t> </a:t>
            </a:r>
            <a:r>
              <a:rPr lang="tr-TR" dirty="0" smtClean="0"/>
              <a:t>kapsamına</a:t>
            </a:r>
            <a:r>
              <a:rPr lang="en-US" dirty="0" smtClean="0"/>
              <a:t> </a:t>
            </a:r>
            <a:r>
              <a:rPr lang="tr-TR" dirty="0" smtClean="0"/>
              <a:t>girmemektedir.</a:t>
            </a:r>
            <a:r>
              <a:rPr lang="en-US" dirty="0" smtClean="0"/>
              <a:t> </a:t>
            </a:r>
            <a:r>
              <a:rPr lang="tr-TR" dirty="0" smtClean="0"/>
              <a:t> </a:t>
            </a:r>
            <a:endParaRPr lang="tr-TR" dirty="0"/>
          </a:p>
        </p:txBody>
      </p:sp>
    </p:spTree>
    <p:extLst>
      <p:ext uri="{BB962C8B-B14F-4D97-AF65-F5344CB8AC3E}">
        <p14:creationId xmlns:p14="http://schemas.microsoft.com/office/powerpoint/2010/main" val="1470452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800" dirty="0">
                <a:latin typeface="Arial Black" panose="020B0A04020102020204" pitchFamily="34" charset="0"/>
              </a:rPr>
              <a:t>Hizmetlilerden memur sayılmayacaklarına ilişkin bazı Yargıtay kararlarından örnekler: </a:t>
            </a:r>
          </a:p>
        </p:txBody>
      </p:sp>
      <p:sp>
        <p:nvSpPr>
          <p:cNvPr id="3" name="İçerik Yer Tutucusu 2"/>
          <p:cNvSpPr>
            <a:spLocks noGrp="1"/>
          </p:cNvSpPr>
          <p:nvPr>
            <p:ph idx="1"/>
          </p:nvPr>
        </p:nvSpPr>
        <p:spPr/>
        <p:txBody>
          <a:bodyPr>
            <a:normAutofit fontScale="92500" lnSpcReduction="10000"/>
          </a:bodyPr>
          <a:lstStyle/>
          <a:p>
            <a:r>
              <a:rPr lang="tr-TR" dirty="0"/>
              <a:t> Ziraat Fakültesi odacısı (4.C.D. 14.12.1984. 7863/8448), kaloriferci (4. C.D. 29.1.1985, 24/330), Okul hademesi (4.C.D.18.9.1991, 3753/ 4966), Selektör makinisti (4.C.D. 24.6.1987,4619/ 61 70)D.S.İ. Seyis (4.C.D. 25.2.1986, 1026/1347),Beden Terbiyesi İl Müdürlüğü bekçi- bakıcısı (4.C.D. 26.3.1987, 1694/3086), Ambulans şoförü ve kalorifer dairesi nöbetçisi (4.C.D. 1.6.1994 1470/481 6), Aşçı (4.C.D.26.3. 1982, 1672/2048), Grup sağlık başkanlığı hizmetlisi (4.C.D.26.9.1990, 3896/4046), Ziraat Mühendisliği boğa bakıcısı (4.C.D. 14.12.1984, 8327/ 8695), Belediye otobüs şoförü (4.C.D.17.9.1991,4643/4916), Belediye itfaiye eri (4.C.D. 14.11.1990, 5396/5976), Sağlık ocağı müstahdemi (hizmetlisi) (4.C.D. 8.2.1995, 130/867).</a:t>
            </a:r>
          </a:p>
        </p:txBody>
      </p:sp>
    </p:spTree>
    <p:extLst>
      <p:ext uri="{BB962C8B-B14F-4D97-AF65-F5344CB8AC3E}">
        <p14:creationId xmlns:p14="http://schemas.microsoft.com/office/powerpoint/2010/main" val="286561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04617B"/>
                </a:solidFill>
                <a:latin typeface="Constantia"/>
              </a:rPr>
              <a:t>Kapsam</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Anayasa Mahkemesi 04.04.1991 gün, E:90/ 12, K:91/7 K:   Diğer kamu görevlilerinin de tıpkı memurlar gibi atama işlemine tabi tutulmasının hukuken gerektiği, diğer bir ifade ile idareyle arasındaki ilişkinin önceden belirlenmiş bir statü içinde olması gerektiği, oysa sözleşmeli personelin istihdamı için akdi bir durumun bulunduğu ve bunun taraflar arasında karşılıklı irade ile ortaya konduğu ve bu nedenle sözleşmeli personelin diğer kamu görevlisi sayılamayacağını, belirtilmiştir.    Aynı kararda kamu hizmetlerinin gerektirdiği asli ve sürekli bir göreve bir kadro karşılığı gösterilmek suretiyle sözleşmeli olarak atanan kimselerin, memur sayılmaları gerektiği belirtilmiştir.   Dolayısıyla bir kadro karşılığı olmadan sözleşme ile çalıştırılanlar kamu görevlileri tanımına girmemekte ve  4483 sayılı Kanun kapsamı dışındadır.  </a:t>
            </a:r>
            <a:r>
              <a:rPr lang="tr-TR" dirty="0" smtClean="0">
                <a:solidFill>
                  <a:srgbClr val="FF0000"/>
                </a:solidFill>
              </a:rPr>
              <a:t>Bir </a:t>
            </a:r>
            <a:r>
              <a:rPr lang="tr-TR" dirty="0">
                <a:solidFill>
                  <a:srgbClr val="FF0000"/>
                </a:solidFill>
              </a:rPr>
              <a:t>kadro karşılığı gösterilmek suretiyle çalıştırılan sözleşmeli personel </a:t>
            </a:r>
            <a:r>
              <a:rPr lang="tr-TR" dirty="0"/>
              <a:t>657 sayılı Kanuna göre memur şartlarını taşıması nedeniyle </a:t>
            </a:r>
            <a:r>
              <a:rPr lang="tr-TR" dirty="0">
                <a:solidFill>
                  <a:srgbClr val="FF0000"/>
                </a:solidFill>
              </a:rPr>
              <a:t>4483 sayılı Kanun kapsamına girmektedirler</a:t>
            </a:r>
            <a:r>
              <a:rPr lang="tr-TR" dirty="0"/>
              <a:t>. </a:t>
            </a:r>
          </a:p>
        </p:txBody>
      </p:sp>
    </p:spTree>
    <p:extLst>
      <p:ext uri="{BB962C8B-B14F-4D97-AF65-F5344CB8AC3E}">
        <p14:creationId xmlns:p14="http://schemas.microsoft.com/office/powerpoint/2010/main" val="1170386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2304</TotalTime>
  <Words>5083</Words>
  <Application>Microsoft Office PowerPoint</Application>
  <PresentationFormat>Ekran Gösterisi (4:3)</PresentationFormat>
  <Paragraphs>257</Paragraphs>
  <Slides>53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53</vt:i4>
      </vt:variant>
    </vt:vector>
  </HeadingPairs>
  <TitlesOfParts>
    <vt:vector size="60" baseType="lpstr">
      <vt:lpstr>Albertus Extra Bold</vt:lpstr>
      <vt:lpstr>Arial Black</vt:lpstr>
      <vt:lpstr>Calibri</vt:lpstr>
      <vt:lpstr>Constantia</vt:lpstr>
      <vt:lpstr>Times New Roman</vt:lpstr>
      <vt:lpstr>Wingdings 2</vt:lpstr>
      <vt:lpstr>Akış</vt:lpstr>
      <vt:lpstr>  </vt:lpstr>
      <vt:lpstr>GİRİŞ</vt:lpstr>
      <vt:lpstr>4483 SAYILI MEMURLARIN VE DİĞER KAMU GÖREVLİLERİNİN YARGILANMASI HAKKINDA KANUN VE UYGULAMALARI  </vt:lpstr>
      <vt:lpstr>Amaç </vt:lpstr>
      <vt:lpstr>Kapsam </vt:lpstr>
      <vt:lpstr>Kapsam</vt:lpstr>
      <vt:lpstr>Kapsam</vt:lpstr>
      <vt:lpstr>Hizmetlilerden memur sayılmayacaklarına ilişkin bazı Yargıtay kararlarından örnekler: </vt:lpstr>
      <vt:lpstr>Kapsam</vt:lpstr>
      <vt:lpstr>Kapsam</vt:lpstr>
      <vt:lpstr>Kanun Kapsamında “Bulunan” Görevliler  </vt:lpstr>
      <vt:lpstr>Kanun Kapsamında “Bulunan” Görevliler</vt:lpstr>
      <vt:lpstr>Kanun Kapsamında “Bulunan” Görevliler</vt:lpstr>
      <vt:lpstr>Kanun Kapsamında “Bulunmayan” Görevliler </vt:lpstr>
      <vt:lpstr>Kanun Kapsamında “Bulunmayan” Görevliler </vt:lpstr>
      <vt:lpstr>Kanun Kapsamında “Bulunmayan” Görevliler </vt:lpstr>
      <vt:lpstr>Kanun Kapsamında “Bulunmayan” Görevliler </vt:lpstr>
      <vt:lpstr>Kanun Kapsamına “Girmeyen” Suçlar </vt:lpstr>
      <vt:lpstr>Kanun Kapsamına “Girmeyen” Suçlar </vt:lpstr>
      <vt:lpstr>Kanun Kapsamına “Giren” Suçlar </vt:lpstr>
      <vt:lpstr>İzin vermeye yetkili merciler </vt:lpstr>
      <vt:lpstr>PowerPoint Sunusu</vt:lpstr>
      <vt:lpstr>Olayın yetkili mercie iletilmesi, işleme konulmayacak ihbar ve şikayetler </vt:lpstr>
      <vt:lpstr>İşleme konulmayacak ihbar ve şikayetler </vt:lpstr>
      <vt:lpstr>İşleme konulmayacak ihbar ve şikayetler  </vt:lpstr>
      <vt:lpstr>   İŞLEME KOYMAMA KARARI (9.md) </vt:lpstr>
      <vt:lpstr>KARARLAR</vt:lpstr>
      <vt:lpstr>Kamu Görevlilerinin Suçu Bildirmemesi </vt:lpstr>
      <vt:lpstr>Kimlik Bilgilerinin Gizli Tutulması </vt:lpstr>
      <vt:lpstr>Ön inceleme </vt:lpstr>
      <vt:lpstr>Ön İncelemeciler </vt:lpstr>
      <vt:lpstr>Ön İncelemeciler </vt:lpstr>
      <vt:lpstr>4483 SAYILI KANUN UYARINCA ÖN İNCELEME ONAYI</vt:lpstr>
      <vt:lpstr>MEMURLAR VE DİĞER KAMU GÖREVLİLERİNİN YARGILANMASI HAKKINDA KANUNUN UYGULAMASI İLE İLGİLİ OLARAK İÇİŞLERİ BAKANLIĞINCA YÜRÜTÜLECEK İŞLEMLERE İLİŞKİN YÖNERGE </vt:lpstr>
      <vt:lpstr>SORUŞTURMA İZNİNİN KAPSAMI</vt:lpstr>
      <vt:lpstr>KARARLAR</vt:lpstr>
      <vt:lpstr>MEMURLAR VE DİĞER KAMU GÖREVLİLERİNİN YARGILANMASI HAKKINDA KANUNUN UYGULAMASI İLE İLGİLİ OLARAK İÇİŞLERİ BAKANLIĞINCA YÜRÜTÜLECEK İŞLEMLERE İLİŞKİN YÖNERGE </vt:lpstr>
      <vt:lpstr>Ön inceleme yapanların yetkisi ve rapor </vt:lpstr>
      <vt:lpstr>Ön İncelemecilerin Kullanabileceği Yetkiler </vt:lpstr>
      <vt:lpstr>Ön İncelemecilerin Kullanamayacağı Yetkiler </vt:lpstr>
      <vt:lpstr>MEMURLAR VE DİĞER KAMU GÖREVLİLERİNİN YARGILANMASI HAKKINDA KANUNUN UYGULAMASI İLE İLGİLİ OLARAK İÇİŞLERİ BAKANLIĞINCA YÜRÜTÜLECEK İŞLEMLERE İLİŞKİN YÖNERGE </vt:lpstr>
      <vt:lpstr>KARAR TÜRLERİ:</vt:lpstr>
      <vt:lpstr>Süre </vt:lpstr>
      <vt:lpstr>Sürenin Geçmesi    </vt:lpstr>
      <vt:lpstr>İtiraz </vt:lpstr>
      <vt:lpstr>KARARLAR</vt:lpstr>
      <vt:lpstr>İştirak halinde işlenen suçlar </vt:lpstr>
      <vt:lpstr> Hazırlık soruşturmasını yapacak merciler</vt:lpstr>
      <vt:lpstr> Vekillerin durumu </vt:lpstr>
      <vt:lpstr>Cumhuriyet başsavcılığınca re'sen dava açılacak haller </vt:lpstr>
      <vt:lpstr>Diğer Hükümler </vt:lpstr>
      <vt:lpstr>Ek Madde 1- (Ek: 20/8/2016-6745/45 md.) </vt:lpstr>
      <vt:lpstr>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Kenan DOLAŞ</dc:creator>
  <cp:lastModifiedBy>Vali Yard</cp:lastModifiedBy>
  <cp:revision>191</cp:revision>
  <cp:lastPrinted>2015-04-24T11:50:21Z</cp:lastPrinted>
  <dcterms:created xsi:type="dcterms:W3CDTF">2015-04-22T12:55:23Z</dcterms:created>
  <dcterms:modified xsi:type="dcterms:W3CDTF">2019-12-12T11:46:55Z</dcterms:modified>
</cp:coreProperties>
</file>