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handoutMasterIdLst>
    <p:handoutMasterId r:id="rId32"/>
  </p:handoutMasterIdLst>
  <p:sldIdLst>
    <p:sldId id="347" r:id="rId2"/>
    <p:sldId id="390" r:id="rId3"/>
    <p:sldId id="391" r:id="rId4"/>
    <p:sldId id="406" r:id="rId5"/>
    <p:sldId id="407" r:id="rId6"/>
    <p:sldId id="408" r:id="rId7"/>
    <p:sldId id="409" r:id="rId8"/>
    <p:sldId id="388" r:id="rId9"/>
    <p:sldId id="392" r:id="rId10"/>
    <p:sldId id="393" r:id="rId11"/>
    <p:sldId id="394" r:id="rId12"/>
    <p:sldId id="389" r:id="rId13"/>
    <p:sldId id="386" r:id="rId14"/>
    <p:sldId id="387" r:id="rId15"/>
    <p:sldId id="265" r:id="rId16"/>
    <p:sldId id="342" r:id="rId17"/>
    <p:sldId id="334" r:id="rId18"/>
    <p:sldId id="338" r:id="rId19"/>
    <p:sldId id="373" r:id="rId20"/>
    <p:sldId id="376" r:id="rId21"/>
    <p:sldId id="375" r:id="rId22"/>
    <p:sldId id="378" r:id="rId23"/>
    <p:sldId id="400" r:id="rId24"/>
    <p:sldId id="401" r:id="rId25"/>
    <p:sldId id="402" r:id="rId26"/>
    <p:sldId id="403" r:id="rId27"/>
    <p:sldId id="404" r:id="rId28"/>
    <p:sldId id="405" r:id="rId29"/>
    <p:sldId id="354"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105611F-8288-4CE4-BD08-8DADAE394DBA}" type="datetimeFigureOut">
              <a:rPr lang="tr-TR" smtClean="0"/>
              <a:t>11.12.2019</a:t>
            </a:fld>
            <a:endParaRPr lang="tr-TR"/>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2F9419D-A989-45D5-A024-E8F9A6B70CCF}" type="slidenum">
              <a:rPr lang="tr-TR" smtClean="0"/>
              <a:t>‹#›</a:t>
            </a:fld>
            <a:endParaRPr lang="tr-TR"/>
          </a:p>
        </p:txBody>
      </p:sp>
    </p:spTree>
    <p:extLst>
      <p:ext uri="{BB962C8B-B14F-4D97-AF65-F5344CB8AC3E}">
        <p14:creationId xmlns:p14="http://schemas.microsoft.com/office/powerpoint/2010/main" val="1756879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D7DEEA-6591-449C-882D-B7C0F6C010E2}" type="datetimeFigureOut">
              <a:rPr lang="tr-TR" smtClean="0"/>
              <a:t>11.12.2019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7D947-A582-414A-9B69-4A12CC205279}" type="slidenum">
              <a:rPr lang="tr-TR" smtClean="0"/>
              <a:t>‹#›</a:t>
            </a:fld>
            <a:endParaRPr lang="tr-TR"/>
          </a:p>
        </p:txBody>
      </p:sp>
    </p:spTree>
    <p:extLst>
      <p:ext uri="{BB962C8B-B14F-4D97-AF65-F5344CB8AC3E}">
        <p14:creationId xmlns:p14="http://schemas.microsoft.com/office/powerpoint/2010/main" val="2821631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11.12.2019</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11.12.2019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11.12.2019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11.12.2019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11.12.2019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11.12.2019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11.12.2019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11.12.2019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11.12.2019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11.12.2019</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flipV="1">
            <a:off x="457200" y="260648"/>
            <a:ext cx="8229600" cy="360040"/>
          </a:xfrm>
        </p:spPr>
        <p:txBody>
          <a:bodyPr>
            <a:normAutofit fontScale="90000"/>
          </a:bodyPr>
          <a:lstStyle/>
          <a:p>
            <a:r>
              <a:rPr lang="tr-TR" dirty="0" smtClean="0"/>
              <a:t>  </a:t>
            </a:r>
            <a:endParaRPr lang="tr-TR" dirty="0"/>
          </a:p>
        </p:txBody>
      </p:sp>
      <p:sp>
        <p:nvSpPr>
          <p:cNvPr id="3" name="İçerik Yer Tutucusu 2"/>
          <p:cNvSpPr>
            <a:spLocks noGrp="1"/>
          </p:cNvSpPr>
          <p:nvPr>
            <p:ph idx="1"/>
          </p:nvPr>
        </p:nvSpPr>
        <p:spPr>
          <a:xfrm>
            <a:off x="457200" y="692696"/>
            <a:ext cx="8229600" cy="5631904"/>
          </a:xfrm>
        </p:spPr>
        <p:txBody>
          <a:bodyPr/>
          <a:lstStyle/>
          <a:p>
            <a:pPr marL="0" indent="0" algn="ctr">
              <a:buNone/>
            </a:pPr>
            <a:endParaRPr lang="tr-TR" sz="3200" b="1" dirty="0" smtClean="0">
              <a:solidFill>
                <a:srgbClr val="0070C0"/>
              </a:solidFill>
              <a:ea typeface="+mj-ea"/>
              <a:cs typeface="+mj-cs"/>
            </a:endParaRPr>
          </a:p>
          <a:p>
            <a:pPr marL="0" indent="0" algn="ctr">
              <a:buNone/>
            </a:pPr>
            <a:r>
              <a:rPr lang="tr-TR" sz="3200" b="1" dirty="0" smtClean="0">
                <a:solidFill>
                  <a:srgbClr val="0070C0"/>
                </a:solidFill>
                <a:ea typeface="+mj-ea"/>
                <a:cs typeface="+mj-cs"/>
              </a:rPr>
              <a:t>4483 </a:t>
            </a:r>
            <a:r>
              <a:rPr lang="tr-TR" sz="3200" b="1" dirty="0">
                <a:solidFill>
                  <a:srgbClr val="0070C0"/>
                </a:solidFill>
                <a:ea typeface="+mj-ea"/>
                <a:cs typeface="+mj-cs"/>
              </a:rPr>
              <a:t>SAYILI MEMURLARIN VE DİĞER KAMU GÖREVLİLERİNİN YARGILANMASI HAKKINDA KANUN </a:t>
            </a:r>
            <a:r>
              <a:rPr lang="en-US" sz="3200" b="1" dirty="0" smtClean="0">
                <a:solidFill>
                  <a:srgbClr val="0070C0"/>
                </a:solidFill>
                <a:ea typeface="+mj-ea"/>
                <a:cs typeface="+mj-cs"/>
              </a:rPr>
              <a:t>İLGİLİ YARGI KARARLARI </a:t>
            </a:r>
          </a:p>
          <a:p>
            <a:pPr marL="0" indent="0" algn="ctr">
              <a:buNone/>
            </a:pPr>
            <a:r>
              <a:rPr lang="en-US" sz="3200" b="1" dirty="0" smtClean="0">
                <a:solidFill>
                  <a:srgbClr val="0070C0"/>
                </a:solidFill>
                <a:ea typeface="+mj-ea"/>
                <a:cs typeface="+mj-cs"/>
              </a:rPr>
              <a:t>12</a:t>
            </a:r>
            <a:r>
              <a:rPr lang="tr-TR" sz="3200" b="1" dirty="0" smtClean="0">
                <a:solidFill>
                  <a:srgbClr val="0070C0"/>
                </a:solidFill>
                <a:ea typeface="+mj-ea"/>
                <a:cs typeface="+mj-cs"/>
              </a:rPr>
              <a:t>/</a:t>
            </a:r>
            <a:r>
              <a:rPr lang="en-US" sz="3200" b="1" dirty="0" smtClean="0">
                <a:solidFill>
                  <a:srgbClr val="0070C0"/>
                </a:solidFill>
                <a:ea typeface="+mj-ea"/>
                <a:cs typeface="+mj-cs"/>
              </a:rPr>
              <a:t>1</a:t>
            </a:r>
            <a:r>
              <a:rPr lang="tr-TR" sz="3200" b="1" dirty="0" smtClean="0">
                <a:solidFill>
                  <a:srgbClr val="0070C0"/>
                </a:solidFill>
                <a:ea typeface="+mj-ea"/>
                <a:cs typeface="+mj-cs"/>
              </a:rPr>
              <a:t>2/201</a:t>
            </a:r>
            <a:r>
              <a:rPr lang="en-US" sz="3200" b="1" dirty="0" smtClean="0">
                <a:solidFill>
                  <a:srgbClr val="0070C0"/>
                </a:solidFill>
                <a:ea typeface="+mj-ea"/>
                <a:cs typeface="+mj-cs"/>
              </a:rPr>
              <a:t>9</a:t>
            </a:r>
            <a:endParaRPr lang="tr-TR" sz="3200" b="1" dirty="0" smtClean="0">
              <a:solidFill>
                <a:srgbClr val="0070C0"/>
              </a:solidFill>
              <a:ea typeface="+mj-ea"/>
              <a:cs typeface="+mj-cs"/>
            </a:endParaRPr>
          </a:p>
          <a:p>
            <a:endParaRPr lang="tr-TR" sz="3200" b="1" dirty="0">
              <a:solidFill>
                <a:srgbClr val="0070C0"/>
              </a:solidFill>
              <a:ea typeface="+mj-ea"/>
              <a:cs typeface="+mj-cs"/>
            </a:endParaRPr>
          </a:p>
          <a:p>
            <a:pPr marL="0" lvl="0" indent="0">
              <a:buClr>
                <a:srgbClr val="0BD0D9"/>
              </a:buClr>
              <a:buNone/>
            </a:pPr>
            <a:r>
              <a:rPr lang="tr-TR" sz="2800" b="1" dirty="0" smtClean="0">
                <a:solidFill>
                  <a:srgbClr val="0070C0"/>
                </a:solidFill>
              </a:rPr>
              <a:t>                            </a:t>
            </a:r>
            <a:r>
              <a:rPr lang="en-US" sz="2800" b="1" dirty="0" smtClean="0">
                <a:solidFill>
                  <a:srgbClr val="0070C0"/>
                </a:solidFill>
              </a:rPr>
              <a:t>Dr.</a:t>
            </a:r>
            <a:r>
              <a:rPr lang="tr-TR" sz="2800" b="1" dirty="0" smtClean="0">
                <a:solidFill>
                  <a:srgbClr val="0070C0"/>
                </a:solidFill>
              </a:rPr>
              <a:t> Mehmet TANIŞIR</a:t>
            </a:r>
          </a:p>
          <a:p>
            <a:pPr marL="0" lvl="0" indent="0">
              <a:buClr>
                <a:srgbClr val="0BD0D9"/>
              </a:buClr>
              <a:buNone/>
            </a:pPr>
            <a:r>
              <a:rPr lang="tr-TR" sz="2800" b="1" dirty="0" smtClean="0">
                <a:solidFill>
                  <a:srgbClr val="0070C0"/>
                </a:solidFill>
              </a:rPr>
              <a:t>                                </a:t>
            </a:r>
            <a:r>
              <a:rPr lang="en-US" sz="2800" b="1" dirty="0" smtClean="0">
                <a:solidFill>
                  <a:srgbClr val="0070C0"/>
                </a:solidFill>
              </a:rPr>
              <a:t>  </a:t>
            </a:r>
            <a:r>
              <a:rPr lang="tr-TR" sz="2800" b="1" dirty="0" smtClean="0">
                <a:solidFill>
                  <a:srgbClr val="0070C0"/>
                </a:solidFill>
              </a:rPr>
              <a:t>Vali Yardımcısı</a:t>
            </a:r>
            <a:endParaRPr lang="tr-TR" dirty="0"/>
          </a:p>
        </p:txBody>
      </p:sp>
    </p:spTree>
    <p:extLst>
      <p:ext uri="{BB962C8B-B14F-4D97-AF65-F5344CB8AC3E}">
        <p14:creationId xmlns:p14="http://schemas.microsoft.com/office/powerpoint/2010/main" val="1455995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err="1" smtClean="0"/>
              <a:t>Bazı</a:t>
            </a:r>
            <a:r>
              <a:rPr lang="en-US" dirty="0" smtClean="0"/>
              <a:t> </a:t>
            </a:r>
            <a:r>
              <a:rPr lang="en-US" dirty="0" err="1" smtClean="0"/>
              <a:t>iddiaların</a:t>
            </a:r>
            <a:r>
              <a:rPr lang="en-US" dirty="0" smtClean="0"/>
              <a:t> </a:t>
            </a:r>
            <a:r>
              <a:rPr lang="en-US" dirty="0" err="1" smtClean="0"/>
              <a:t>incelenmemesi</a:t>
            </a:r>
            <a:endParaRPr lang="tr-TR" dirty="0"/>
          </a:p>
        </p:txBody>
      </p:sp>
      <p:sp>
        <p:nvSpPr>
          <p:cNvPr id="3" name="İçerik Yer Tutucusu 2"/>
          <p:cNvSpPr>
            <a:spLocks noGrp="1"/>
          </p:cNvSpPr>
          <p:nvPr>
            <p:ph idx="1"/>
          </p:nvPr>
        </p:nvSpPr>
        <p:spPr/>
        <p:txBody>
          <a:bodyPr>
            <a:normAutofit fontScale="85000" lnSpcReduction="20000"/>
          </a:bodyPr>
          <a:lstStyle/>
          <a:p>
            <a:r>
              <a:rPr lang="tr-TR" dirty="0"/>
              <a:t> “Ön inceleme yapılan suç konularının bazıları hakkında eksik karar verilmesi durumunda, dosyanın yetkili mercie bu hususu tamamlatmak üzere iade edileceği … Yetkili merciin soruşturma izni verilmesine ilişkin kararının ilgili memur veya kamu görevlisine tebliğ edilmesi gerektiği halde, soruşturma dosyasının incelenmesinden hakkında soruşturma izni verilen ...'e söz konusu kararın tebliğ edilmediği, 2. maddeden ''diğer müdürlük kadrolarına usulsüz atamalar yapılması ve geçici işçi statüsünde çalışan ...'e el altından yetki verilmesi, 4 üncü maddeden ''çıkarılan işçilerin açtıkları tazminat davaları sonucunda belediyeyi tazminat ödemek zorunda bırakmak'', 6 </a:t>
            </a:r>
            <a:r>
              <a:rPr lang="tr-TR" dirty="0" err="1"/>
              <a:t>ncı</a:t>
            </a:r>
            <a:r>
              <a:rPr lang="tr-TR" dirty="0"/>
              <a:t> maddeden ''Tasarruf teşvik fonu, vergi ve sigorta payı ödemeleri ile işçi ve memur maaş ödemeleri'' konularında karar verilmediği anlaşıldığından, anılan eksiklerin giderilerek tekrar gönderilmek üzere dosyanın yerine geri çevrilmesine.” (Danıştay İkinci Daire, 14.12.2000, E: 2000/3459 - K: 2000/4196). </a:t>
            </a:r>
          </a:p>
        </p:txBody>
      </p:sp>
    </p:spTree>
    <p:extLst>
      <p:ext uri="{BB962C8B-B14F-4D97-AF65-F5344CB8AC3E}">
        <p14:creationId xmlns:p14="http://schemas.microsoft.com/office/powerpoint/2010/main" val="3157028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dirty="0"/>
              <a:t>Suç konusu ile ilgili bilgi ve belgeler yeterince toplanmadan ön inceleme raporu düzenlenemeyeceği ve bu konuda alınan kararın geçersiz olacağı </a:t>
            </a:r>
          </a:p>
        </p:txBody>
      </p:sp>
      <p:sp>
        <p:nvSpPr>
          <p:cNvPr id="3" name="İçerik Yer Tutucusu 2"/>
          <p:cNvSpPr>
            <a:spLocks noGrp="1"/>
          </p:cNvSpPr>
          <p:nvPr>
            <p:ph idx="1"/>
          </p:nvPr>
        </p:nvSpPr>
        <p:spPr/>
        <p:txBody>
          <a:bodyPr>
            <a:normAutofit fontScale="85000" lnSpcReduction="20000"/>
          </a:bodyPr>
          <a:lstStyle/>
          <a:p>
            <a:r>
              <a:rPr lang="tr-TR"/>
              <a:t> </a:t>
            </a:r>
            <a:r>
              <a:rPr lang="tr-TR" smtClean="0"/>
              <a:t>“Dosyanın </a:t>
            </a:r>
            <a:r>
              <a:rPr lang="tr-TR" dirty="0"/>
              <a:t>incelenmesinden, ön incelemeyi yapmakla görevlendirilen soruşturmacının sanıkların ifadelerini almaksızın ve konuyla i1gili diğer bilgi ve belgeleri yeterince toplamadan ön inceleme raporu düzenlediği anlaşıldığından, yakınıcının itirazının kabulü ile Devlet Bakanı'nın sanıklar  hakkında soruşturma izni verilmemesine ilişkin kararının kaldırılmasına, Yetkili Merci tarafından 4483 sayılı Kanunun 5/2 </a:t>
            </a:r>
            <a:r>
              <a:rPr lang="tr-TR" dirty="0" err="1"/>
              <a:t>nci</a:t>
            </a:r>
            <a:r>
              <a:rPr lang="tr-TR" dirty="0"/>
              <a:t> maddesine uygun bir soruşturmacı görevlendirilmesi ve sanıkların ifadelerine başvurmak suretiyle yeniden bir ön inceleme yaptırılması, soruşturmacı tarafından rapor düzenlenmesi ve yetkili merci tarafından sanıklar hakkında soruşturma izni verilmesine ya da verilmemesine ilişkin bir karar verilmesi, gerekli tebligatların yapılması ve itiraz edilmesi halinde dilekçelerin eklenerek gönderilmesi için dosyanın yerine çevrilmesine 1.2.2001 gününde oybirliği ile karar verildi. </a:t>
            </a:r>
            <a:r>
              <a:rPr lang="en-US" dirty="0" smtClean="0"/>
              <a:t>(</a:t>
            </a:r>
            <a:r>
              <a:rPr lang="tr-TR" dirty="0" smtClean="0"/>
              <a:t>D.2.D</a:t>
            </a:r>
            <a:r>
              <a:rPr lang="tr-TR" dirty="0"/>
              <a:t>., E:2001 /146,K:2001 /</a:t>
            </a:r>
            <a:r>
              <a:rPr lang="tr-TR" dirty="0" smtClean="0"/>
              <a:t>286</a:t>
            </a:r>
            <a:r>
              <a:rPr lang="en-US" dirty="0" smtClean="0"/>
              <a:t>)</a:t>
            </a:r>
            <a:r>
              <a:rPr lang="tr-TR" dirty="0" smtClean="0"/>
              <a:t> </a:t>
            </a:r>
            <a:endParaRPr lang="tr-TR" dirty="0"/>
          </a:p>
        </p:txBody>
      </p:sp>
    </p:spTree>
    <p:extLst>
      <p:ext uri="{BB962C8B-B14F-4D97-AF65-F5344CB8AC3E}">
        <p14:creationId xmlns:p14="http://schemas.microsoft.com/office/powerpoint/2010/main" val="15335951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dirty="0"/>
              <a:t>Ast memur ile üst memurun birlikte suç işlemeleri halinde</a:t>
            </a:r>
          </a:p>
        </p:txBody>
      </p:sp>
      <p:sp>
        <p:nvSpPr>
          <p:cNvPr id="3" name="İçerik Yer Tutucusu 2"/>
          <p:cNvSpPr>
            <a:spLocks noGrp="1"/>
          </p:cNvSpPr>
          <p:nvPr>
            <p:ph idx="1"/>
          </p:nvPr>
        </p:nvSpPr>
        <p:spPr/>
        <p:txBody>
          <a:bodyPr>
            <a:normAutofit fontScale="77500" lnSpcReduction="20000"/>
          </a:bodyPr>
          <a:lstStyle/>
          <a:p>
            <a:r>
              <a:rPr lang="tr-TR" dirty="0"/>
              <a:t>“Ast memur ile üst memurun birlikte suç işlemeleri halinde, soruşturma iznini üst memur hakkında soruşturma izni vermeye yetkili merciin vereceği, itiraz edilecek yargı yerinin de buna göre belirleneceği;…Bununla birlikte ast memurun üst memur ile aynı fiile iştiraki halinde iznin, üst memurunun bağlı olduğu merciden isteneceği hükmü uyarınca </a:t>
            </a:r>
            <a:r>
              <a:rPr lang="tr-TR" dirty="0">
                <a:solidFill>
                  <a:srgbClr val="FF0000"/>
                </a:solidFill>
              </a:rPr>
              <a:t>vali yardımcısı başkanlığında toplanan </a:t>
            </a:r>
            <a:r>
              <a:rPr lang="en-US" dirty="0" smtClean="0">
                <a:solidFill>
                  <a:srgbClr val="FF0000"/>
                </a:solidFill>
              </a:rPr>
              <a:t>İl</a:t>
            </a:r>
            <a:r>
              <a:rPr lang="tr-TR" dirty="0" smtClean="0">
                <a:solidFill>
                  <a:srgbClr val="FF0000"/>
                </a:solidFill>
              </a:rPr>
              <a:t> </a:t>
            </a:r>
            <a:r>
              <a:rPr lang="tr-TR" dirty="0">
                <a:solidFill>
                  <a:srgbClr val="FF0000"/>
                </a:solidFill>
              </a:rPr>
              <a:t>Daimi Encümeni Üyeleri hakkında soruşturma izni verme yetkisine sahip merciin, 4483 sayılı Kanunun 3/b maddesi hükmüne göre vali olması gerekmektedir. </a:t>
            </a:r>
            <a:r>
              <a:rPr lang="tr-TR" dirty="0"/>
              <a:t>Olayda ise, Vali Yardımcısı (...), 11 Daimi Encümeni Üyesi (...) ile 11 Özel İdare Müdürü (...) haklarında yukarıda açıklanan nedenlerle 4483 sayılı Kanun'un 3/b maddesi hükmü gereğince soruşturma izni verilmesi ya da verilmemesi konusundaki yetkinin, Aydın Valisine ait ve dolayısıyla yapılacak itiraza bakmakla görevli yargı yerinin de anılan Kanun'un 9 uncu maddesinin 3 üncü fıkrası uyarınca Aydın Bölge İdare Mahkemesi olduğu.” (Danıştay 2. Daire, E: 2000/1893 - K:2000/2756). </a:t>
            </a:r>
          </a:p>
          <a:p>
            <a:r>
              <a:rPr lang="tr-TR" dirty="0"/>
              <a:t> </a:t>
            </a:r>
          </a:p>
        </p:txBody>
      </p:sp>
    </p:spTree>
    <p:extLst>
      <p:ext uri="{BB962C8B-B14F-4D97-AF65-F5344CB8AC3E}">
        <p14:creationId xmlns:p14="http://schemas.microsoft.com/office/powerpoint/2010/main" val="10931517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en-US" sz="2800" dirty="0" smtClean="0"/>
              <a:t>HUKUKİ UYUŞMAZLIK</a:t>
            </a:r>
            <a:br>
              <a:rPr lang="en-US" sz="2800" dirty="0" smtClean="0"/>
            </a:br>
            <a:endParaRPr lang="tr-TR" sz="2800" dirty="0"/>
          </a:p>
        </p:txBody>
      </p:sp>
      <p:sp>
        <p:nvSpPr>
          <p:cNvPr id="3" name="İçerik Yer Tutucusu 2"/>
          <p:cNvSpPr>
            <a:spLocks noGrp="1"/>
          </p:cNvSpPr>
          <p:nvPr>
            <p:ph idx="1"/>
          </p:nvPr>
        </p:nvSpPr>
        <p:spPr/>
        <p:txBody>
          <a:bodyPr/>
          <a:lstStyle/>
          <a:p>
            <a:r>
              <a:rPr lang="tr-TR" b="1" dirty="0"/>
              <a:t> İsnat edilen  Muğla Valiliği İl Kültür ve Turizm Müdürlüğünün uyarı yazılarına rağmen yapı kullanma izni bulunmayan otellere verilen işyeri açma ve çalışma ruhsatlarını iptal </a:t>
            </a:r>
            <a:r>
              <a:rPr lang="tr-TR" b="1" dirty="0" smtClean="0"/>
              <a:t>etmeme</a:t>
            </a:r>
            <a:r>
              <a:rPr lang="en-US" b="1" dirty="0" smtClean="0"/>
              <a:t> </a:t>
            </a:r>
            <a:r>
              <a:rPr lang="tr-TR" b="1" dirty="0" smtClean="0"/>
              <a:t>eylemin</a:t>
            </a:r>
            <a:r>
              <a:rPr lang="en-US" b="1" dirty="0" smtClean="0"/>
              <a:t>in</a:t>
            </a:r>
            <a:r>
              <a:rPr lang="tr-TR" b="1" dirty="0" smtClean="0"/>
              <a:t> </a:t>
            </a:r>
            <a:r>
              <a:rPr lang="tr-TR" b="1" dirty="0"/>
              <a:t>hukuki uyuşmazlık olduğu ve bunun da idari yargı yoluyla </a:t>
            </a:r>
            <a:r>
              <a:rPr lang="tr-TR" b="1" dirty="0" smtClean="0"/>
              <a:t>çözümlenebileceği</a:t>
            </a:r>
            <a:r>
              <a:rPr lang="en-US" b="1" dirty="0" smtClean="0"/>
              <a:t>.</a:t>
            </a:r>
            <a:r>
              <a:rPr lang="tr-TR" b="1" dirty="0" smtClean="0"/>
              <a:t> </a:t>
            </a:r>
            <a:r>
              <a:rPr lang="en-US" b="1" dirty="0"/>
              <a:t>(</a:t>
            </a:r>
            <a:r>
              <a:rPr lang="tr-TR" b="1" dirty="0"/>
              <a:t>D</a:t>
            </a:r>
            <a:r>
              <a:rPr lang="en-US" b="1" dirty="0"/>
              <a:t>anıştay</a:t>
            </a:r>
            <a:r>
              <a:rPr lang="tr-TR" b="1" dirty="0"/>
              <a:t> </a:t>
            </a:r>
            <a:r>
              <a:rPr lang="en-US" b="1" dirty="0"/>
              <a:t>1.</a:t>
            </a:r>
            <a:r>
              <a:rPr lang="tr-TR" b="1" dirty="0"/>
              <a:t> D</a:t>
            </a:r>
            <a:r>
              <a:rPr lang="en-US" b="1" dirty="0"/>
              <a:t> </a:t>
            </a:r>
            <a:r>
              <a:rPr lang="tr-TR" b="1" dirty="0"/>
              <a:t>  27.10.2010 </a:t>
            </a:r>
            <a:r>
              <a:rPr lang="en-US" b="1" dirty="0" smtClean="0"/>
              <a:t> </a:t>
            </a:r>
            <a:r>
              <a:rPr lang="en-US" b="1" dirty="0" err="1"/>
              <a:t>tarih</a:t>
            </a:r>
            <a:r>
              <a:rPr lang="en-US" b="1" dirty="0"/>
              <a:t>  </a:t>
            </a:r>
            <a:r>
              <a:rPr lang="en-US" b="1" dirty="0" err="1"/>
              <a:t>ve</a:t>
            </a:r>
            <a:r>
              <a:rPr lang="en-US" b="1" dirty="0"/>
              <a:t> </a:t>
            </a:r>
            <a:r>
              <a:rPr lang="tr-TR" b="1" dirty="0"/>
              <a:t>E</a:t>
            </a:r>
            <a:r>
              <a:rPr lang="en-US" b="1" dirty="0" smtClean="0"/>
              <a:t>:</a:t>
            </a:r>
            <a:r>
              <a:rPr lang="tr-TR" b="1" dirty="0"/>
              <a:t> 2010/1500 </a:t>
            </a:r>
            <a:r>
              <a:rPr lang="en-US" b="1" dirty="0" smtClean="0"/>
              <a:t>, </a:t>
            </a:r>
            <a:r>
              <a:rPr lang="tr-TR" b="1" dirty="0" smtClean="0"/>
              <a:t> </a:t>
            </a:r>
            <a:r>
              <a:rPr lang="tr-TR" b="1" dirty="0"/>
              <a:t>K :  2010/1637 </a:t>
            </a:r>
            <a:r>
              <a:rPr lang="en-US" b="1" dirty="0" smtClean="0"/>
              <a:t> </a:t>
            </a:r>
            <a:r>
              <a:rPr lang="en-US" b="1" dirty="0" err="1"/>
              <a:t>sayılı</a:t>
            </a:r>
            <a:r>
              <a:rPr lang="en-US" b="1" dirty="0"/>
              <a:t> </a:t>
            </a:r>
            <a:r>
              <a:rPr lang="en-US" b="1" dirty="0" err="1" smtClean="0"/>
              <a:t>kararı</a:t>
            </a:r>
            <a:r>
              <a:rPr lang="en-US" b="1" dirty="0" smtClean="0"/>
              <a:t>)</a:t>
            </a:r>
            <a:endParaRPr lang="tr-TR" dirty="0"/>
          </a:p>
        </p:txBody>
      </p:sp>
    </p:spTree>
    <p:extLst>
      <p:ext uri="{BB962C8B-B14F-4D97-AF65-F5344CB8AC3E}">
        <p14:creationId xmlns:p14="http://schemas.microsoft.com/office/powerpoint/2010/main" val="973788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en-US" sz="2800" dirty="0">
                <a:solidFill>
                  <a:srgbClr val="04617B"/>
                </a:solidFill>
              </a:rPr>
              <a:t>HUKUKİ UYUŞMAZLIK</a:t>
            </a:r>
            <a:br>
              <a:rPr lang="en-US" sz="2800" dirty="0">
                <a:solidFill>
                  <a:srgbClr val="04617B"/>
                </a:solidFill>
              </a:rPr>
            </a:br>
            <a:endParaRPr lang="tr-TR" dirty="0"/>
          </a:p>
        </p:txBody>
      </p:sp>
      <p:sp>
        <p:nvSpPr>
          <p:cNvPr id="3" name="İçerik Yer Tutucusu 2"/>
          <p:cNvSpPr>
            <a:spLocks noGrp="1"/>
          </p:cNvSpPr>
          <p:nvPr>
            <p:ph idx="1"/>
          </p:nvPr>
        </p:nvSpPr>
        <p:spPr/>
        <p:txBody>
          <a:bodyPr>
            <a:normAutofit fontScale="62500" lnSpcReduction="20000"/>
          </a:bodyPr>
          <a:lstStyle/>
          <a:p>
            <a:r>
              <a:rPr lang="tr-TR" dirty="0"/>
              <a:t>Dosyanın incelenmesinden … Mahallesi, … Caddesi No:… adresinde faaliyet gösteren … adlı otel ile … Koyunda bulunan Otel …'a verilen turizm işletme belgelerinin anılan otellerin yapı kullanma izin belgelerinin bulunmaması ve imara aykırılıkları nedeniyle iptal edildiği, Muğla Valiliği İl Kültür ve Turizm Müdürlüğü tarafından  Belediyeden yapı kullanma izin belgeleri bulunmayan otellerin işyeri açma ve çalışma ruhsatlarının iptal edilmesinin istendiği, ancak … Yarımadasının 24.11.2006 tarih ve 2006/11189 sayılı Bakanlar Kurulu Kararı ile Kültür ve Turizm Koruma ve Gelişim Bölgesi ilan edildiği, bu bölge içinde yer alan yapılara Kültür ve Turizm Bakanlığınca verilen turizm işletme belgesi iptal edilmiş olsa bile yukarıda yer alan Yönetmelik hükmü gereğince bu yapılara verilen yapı kullanma izin belgelerinin ve buna dayanılarak verilen işyeri açma ve çalışma ruhsatlarının iptalini gerektiren bir durumun olmadığı belirtilerek söz konusu taleplerin Belediyece reddedildiği anlaşılmıştır.  Tesislerin insan sağlığı, çevre kirliliği, imara uygunluk gibi konularda denetlenmesinin belediyelerin sorumluluğunda olduğu, Kültür ve Turizm Koruma ve Gelişim Bölgesi içindeki yapıların da yapı kullanma izin belgesi ve buna dayanılarak işyeri açma ve çalışma ruhsatı almalarının zorunlu olduğu açık ise de, eylemin yukarıdaki yönetmelik hükmünün Belediyece yanlış yorumlanmasından kaynaklandığı, böylece konunun hukuki uyuşmazlık olduğu ve bunun da idari yargı yoluyla çözümlenebileceği, dolayısıyla ilgililere isnat edilen eylemin, haklarında soruşturma yapılmasını gerektirecek nitelikte bulunmadığı </a:t>
            </a:r>
            <a:r>
              <a:rPr lang="tr-TR" dirty="0" smtClean="0"/>
              <a:t> </a:t>
            </a:r>
            <a:endParaRPr lang="tr-TR" dirty="0"/>
          </a:p>
        </p:txBody>
      </p:sp>
    </p:spTree>
    <p:extLst>
      <p:ext uri="{BB962C8B-B14F-4D97-AF65-F5344CB8AC3E}">
        <p14:creationId xmlns:p14="http://schemas.microsoft.com/office/powerpoint/2010/main" val="2113236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en-US" sz="2500" b="1" dirty="0" smtClean="0">
                <a:solidFill>
                  <a:srgbClr val="CC6600"/>
                </a:solidFill>
                <a:latin typeface="Albertus Extra Bold" pitchFamily="34" charset="0"/>
              </a:rPr>
              <a:t>BİLİRKİŞİ İNCELEMESİ</a:t>
            </a:r>
            <a:endParaRPr lang="tr-TR" b="1" dirty="0"/>
          </a:p>
        </p:txBody>
      </p:sp>
      <p:sp>
        <p:nvSpPr>
          <p:cNvPr id="3" name="İçerik Yer Tutucusu 2"/>
          <p:cNvSpPr>
            <a:spLocks noGrp="1"/>
          </p:cNvSpPr>
          <p:nvPr>
            <p:ph idx="1"/>
          </p:nvPr>
        </p:nvSpPr>
        <p:spPr/>
        <p:txBody>
          <a:bodyPr>
            <a:normAutofit/>
          </a:bodyPr>
          <a:lstStyle/>
          <a:p>
            <a:r>
              <a:rPr lang="tr-TR" b="1" dirty="0"/>
              <a:t>Ön inceleme raporunun eksik düzenlendiği anlaşıldığından; sağlıklı karar verilebilmesi için konunun uzmanı bilirkişilerden eksiklikleri irdeleyen kapsamlı bir rapor istenmesi ve yapılacak ön incelemede diğer belgelerle birlikte bu bilirkişi raporunun da değerlendirilmesi </a:t>
            </a:r>
            <a:r>
              <a:rPr lang="tr-TR" b="1" dirty="0" smtClean="0"/>
              <a:t>gerektiği</a:t>
            </a:r>
            <a:r>
              <a:rPr lang="en-US" b="1" dirty="0" smtClean="0"/>
              <a:t>.</a:t>
            </a:r>
            <a:r>
              <a:rPr lang="tr-TR" b="1" dirty="0"/>
              <a:t> </a:t>
            </a:r>
            <a:r>
              <a:rPr lang="en-US" b="1" dirty="0" smtClean="0"/>
              <a:t>(</a:t>
            </a:r>
            <a:r>
              <a:rPr lang="tr-TR" b="1" dirty="0" smtClean="0"/>
              <a:t>D</a:t>
            </a:r>
            <a:r>
              <a:rPr lang="en-US" b="1" dirty="0" smtClean="0"/>
              <a:t>anıştay</a:t>
            </a:r>
            <a:r>
              <a:rPr lang="tr-TR" b="1" dirty="0" smtClean="0"/>
              <a:t> </a:t>
            </a:r>
            <a:r>
              <a:rPr lang="en-US" b="1" dirty="0" smtClean="0"/>
              <a:t>1.</a:t>
            </a:r>
            <a:r>
              <a:rPr lang="tr-TR" b="1" dirty="0" smtClean="0"/>
              <a:t> D</a:t>
            </a:r>
            <a:r>
              <a:rPr lang="en-US" b="1" dirty="0" smtClean="0"/>
              <a:t> </a:t>
            </a:r>
            <a:r>
              <a:rPr lang="tr-TR" b="1" dirty="0" smtClean="0"/>
              <a:t> 13.4.2010</a:t>
            </a:r>
            <a:r>
              <a:rPr lang="en-US" b="1" dirty="0" smtClean="0"/>
              <a:t> </a:t>
            </a:r>
            <a:r>
              <a:rPr lang="en-US" b="1" dirty="0" err="1" smtClean="0"/>
              <a:t>tarih</a:t>
            </a:r>
            <a:r>
              <a:rPr lang="en-US" b="1" dirty="0" smtClean="0"/>
              <a:t>  </a:t>
            </a:r>
            <a:r>
              <a:rPr lang="en-US" b="1" dirty="0" err="1" smtClean="0"/>
              <a:t>ve</a:t>
            </a:r>
            <a:r>
              <a:rPr lang="en-US" b="1" dirty="0" smtClean="0"/>
              <a:t> </a:t>
            </a:r>
            <a:r>
              <a:rPr lang="tr-TR" b="1" dirty="0" smtClean="0"/>
              <a:t>E</a:t>
            </a:r>
            <a:r>
              <a:rPr lang="en-US" b="1" dirty="0" smtClean="0"/>
              <a:t>:</a:t>
            </a:r>
            <a:r>
              <a:rPr lang="tr-TR" b="1" dirty="0" smtClean="0"/>
              <a:t>2010/456</a:t>
            </a:r>
            <a:r>
              <a:rPr lang="en-US" b="1" dirty="0" smtClean="0"/>
              <a:t>, </a:t>
            </a:r>
            <a:r>
              <a:rPr lang="tr-TR" b="1" dirty="0" smtClean="0"/>
              <a:t> K </a:t>
            </a:r>
            <a:r>
              <a:rPr lang="tr-TR" b="1" dirty="0"/>
              <a:t>: </a:t>
            </a:r>
            <a:r>
              <a:rPr lang="tr-TR" b="1" dirty="0" smtClean="0"/>
              <a:t>2010/622</a:t>
            </a:r>
            <a:r>
              <a:rPr lang="en-US" b="1" dirty="0" smtClean="0"/>
              <a:t> </a:t>
            </a:r>
            <a:r>
              <a:rPr lang="en-US" b="1" dirty="0" err="1" smtClean="0"/>
              <a:t>sayılı</a:t>
            </a:r>
            <a:r>
              <a:rPr lang="en-US" b="1" dirty="0" smtClean="0"/>
              <a:t> </a:t>
            </a:r>
            <a:r>
              <a:rPr lang="en-US" b="1" dirty="0" err="1" smtClean="0"/>
              <a:t>kararı</a:t>
            </a:r>
            <a:r>
              <a:rPr lang="en-US" b="1" dirty="0" smtClean="0"/>
              <a:t>)</a:t>
            </a:r>
            <a:r>
              <a:rPr lang="tr-TR" b="1" dirty="0" smtClean="0"/>
              <a:t> </a:t>
            </a:r>
            <a:endParaRPr lang="tr-TR" dirty="0" smtClean="0"/>
          </a:p>
        </p:txBody>
      </p:sp>
    </p:spTree>
    <p:extLst>
      <p:ext uri="{BB962C8B-B14F-4D97-AF65-F5344CB8AC3E}">
        <p14:creationId xmlns:p14="http://schemas.microsoft.com/office/powerpoint/2010/main" val="14106274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p:txBody>
          <a:bodyPr/>
          <a:lstStyle/>
          <a:p>
            <a:pPr>
              <a:lnSpc>
                <a:spcPct val="115000"/>
              </a:lnSpc>
              <a:spcAft>
                <a:spcPts val="1000"/>
              </a:spcAft>
            </a:pPr>
            <a:r>
              <a:rPr lang="tr-TR" sz="2800" b="1" dirty="0">
                <a:latin typeface="Times New Roman"/>
                <a:ea typeface="Calibri"/>
                <a:cs typeface="Times New Roman"/>
              </a:rPr>
              <a:t>Memurlar ve diğer kamu görevlileri hakkında yapılacak ihbar ve şikayetlerde kişi ve/veya somut olay belirtilmesi halinde, izin vermeye yetkili merciin ön inceleme başlatmasının zorunlu olduğu </a:t>
            </a:r>
            <a:r>
              <a:rPr lang="tr-TR" sz="2800" b="1" dirty="0" err="1">
                <a:latin typeface="Times New Roman"/>
                <a:ea typeface="Calibri"/>
                <a:cs typeface="Times New Roman"/>
              </a:rPr>
              <a:t>hk</a:t>
            </a:r>
            <a:r>
              <a:rPr lang="tr-TR" sz="2800" b="1" dirty="0">
                <a:latin typeface="Times New Roman"/>
                <a:ea typeface="Calibri"/>
                <a:cs typeface="Times New Roman"/>
              </a:rPr>
              <a:t>.</a:t>
            </a:r>
            <a:r>
              <a:rPr lang="tr-TR" sz="2800" dirty="0">
                <a:latin typeface="Times New Roman"/>
                <a:ea typeface="Calibri"/>
                <a:cs typeface="Times New Roman"/>
              </a:rPr>
              <a:t> 17.9.2004 tarihinde oybirliğiyle karar verildi.  </a:t>
            </a:r>
            <a:r>
              <a:rPr lang="tr-TR" sz="2800" b="1" dirty="0">
                <a:solidFill>
                  <a:srgbClr val="C00000"/>
                </a:solidFill>
                <a:latin typeface="Times New Roman"/>
                <a:ea typeface="Calibri"/>
                <a:cs typeface="Times New Roman"/>
              </a:rPr>
              <a:t>D.1.D. K:2004/178 E:2004/152</a:t>
            </a:r>
            <a:endParaRPr lang="tr-TR" sz="2400" dirty="0">
              <a:solidFill>
                <a:srgbClr val="C00000"/>
              </a:solidFill>
              <a:latin typeface="Calibri"/>
              <a:ea typeface="Calibri"/>
              <a:cs typeface="Times New Roman"/>
            </a:endParaRPr>
          </a:p>
          <a:p>
            <a:endParaRPr lang="tr-TR" dirty="0"/>
          </a:p>
        </p:txBody>
      </p:sp>
    </p:spTree>
    <p:extLst>
      <p:ext uri="{BB962C8B-B14F-4D97-AF65-F5344CB8AC3E}">
        <p14:creationId xmlns:p14="http://schemas.microsoft.com/office/powerpoint/2010/main" val="40624554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1008112"/>
          </a:xfrm>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a:xfrm>
            <a:off x="457200" y="1340768"/>
            <a:ext cx="8229600" cy="5256584"/>
          </a:xfrm>
        </p:spPr>
        <p:txBody>
          <a:bodyPr>
            <a:normAutofit fontScale="92500" lnSpcReduction="20000"/>
          </a:bodyPr>
          <a:lstStyle/>
          <a:p>
            <a:pPr algn="just">
              <a:spcAft>
                <a:spcPts val="0"/>
              </a:spcAft>
            </a:pPr>
            <a:endParaRPr lang="tr-TR" sz="2000" dirty="0">
              <a:latin typeface="Consolas"/>
              <a:ea typeface="Calibri"/>
              <a:cs typeface="Times New Roman"/>
            </a:endParaRPr>
          </a:p>
          <a:p>
            <a:pPr lvl="0" algn="just">
              <a:buClr>
                <a:srgbClr val="0BD0D9"/>
              </a:buClr>
            </a:pPr>
            <a:r>
              <a:rPr lang="tr-TR" sz="2800" dirty="0">
                <a:latin typeface="Times New Roman"/>
                <a:ea typeface="Calibri"/>
                <a:cs typeface="Times New Roman"/>
              </a:rPr>
              <a:t>ÖZET: 4483 sayılı Yasanın 5 inci ve 6 </a:t>
            </a:r>
            <a:r>
              <a:rPr lang="tr-TR" sz="2800" dirty="0" err="1">
                <a:latin typeface="Times New Roman"/>
                <a:ea typeface="Calibri"/>
                <a:cs typeface="Times New Roman"/>
              </a:rPr>
              <a:t>ncı</a:t>
            </a:r>
            <a:r>
              <a:rPr lang="tr-TR" sz="2800" dirty="0">
                <a:latin typeface="Times New Roman"/>
                <a:ea typeface="Calibri"/>
                <a:cs typeface="Times New Roman"/>
              </a:rPr>
              <a:t> maddelerine göre ön inceleme yapmakla görevlendirilenlerin, hakkında inceleme yapılan memur veya diğer kamu görevlisinin ifadesini de almak suretiyle yetkileri dahilinde bulunan gerekli bilgi ve belgeleri toplayıp, görüşlerini içeren bir rapor düzenleyerek durumu izin vermeye yetkili makama sunmakla görevli olmaları nedeniyle olay ve </a:t>
            </a:r>
            <a:r>
              <a:rPr lang="tr-TR" sz="2800" b="1" dirty="0">
                <a:latin typeface="Times New Roman"/>
                <a:ea typeface="Calibri"/>
                <a:cs typeface="Times New Roman"/>
              </a:rPr>
              <a:t>bulguların saptırılması, delillerin karartılması</a:t>
            </a:r>
            <a:r>
              <a:rPr lang="tr-TR" sz="2800" dirty="0">
                <a:latin typeface="Times New Roman"/>
                <a:ea typeface="Calibri"/>
                <a:cs typeface="Times New Roman"/>
              </a:rPr>
              <a:t> gibi taraflı ve sübjektif davranış halleri hariç olmak üzere, düzenledikleri raporlardaki saptamalardan ve getirdikleri tekliflerden dolayı karar verme konumunda olmamaları nedeniyle sorumlu tutulmalarına hukuken olanak yoktur</a:t>
            </a:r>
            <a:r>
              <a:rPr lang="tr-TR" sz="2800" dirty="0" smtClean="0">
                <a:latin typeface="Times New Roman"/>
                <a:ea typeface="Calibri"/>
                <a:cs typeface="Times New Roman"/>
              </a:rPr>
              <a:t>.</a:t>
            </a:r>
          </a:p>
          <a:p>
            <a:pPr lvl="0" algn="just">
              <a:buClr>
                <a:srgbClr val="0BD0D9"/>
              </a:buClr>
            </a:pPr>
            <a:r>
              <a:rPr lang="tr-TR" b="1" dirty="0" smtClean="0">
                <a:solidFill>
                  <a:prstClr val="black"/>
                </a:solidFill>
                <a:latin typeface="Times New Roman"/>
                <a:ea typeface="Calibri"/>
                <a:cs typeface="Times New Roman"/>
              </a:rPr>
              <a:t> </a:t>
            </a:r>
            <a:r>
              <a:rPr lang="tr-TR" b="1" dirty="0">
                <a:solidFill>
                  <a:prstClr val="black"/>
                </a:solidFill>
                <a:latin typeface="Times New Roman"/>
                <a:ea typeface="Calibri"/>
                <a:cs typeface="Times New Roman"/>
              </a:rPr>
              <a:t>T.C. Danıştay  </a:t>
            </a:r>
            <a:r>
              <a:rPr lang="tr-TR" b="1" dirty="0" smtClean="0">
                <a:solidFill>
                  <a:prstClr val="black"/>
                </a:solidFill>
                <a:latin typeface="Times New Roman"/>
                <a:ea typeface="Calibri"/>
                <a:cs typeface="Times New Roman"/>
              </a:rPr>
              <a:t>1.Dairesi Esas</a:t>
            </a:r>
            <a:r>
              <a:rPr lang="tr-TR" b="1" dirty="0">
                <a:solidFill>
                  <a:prstClr val="black"/>
                </a:solidFill>
                <a:latin typeface="Times New Roman"/>
                <a:ea typeface="Calibri"/>
                <a:cs typeface="Times New Roman"/>
              </a:rPr>
              <a:t>:  2006/1269 -Karar: 2007/141-Karar Tarihi: 14.02.2007</a:t>
            </a:r>
            <a:endParaRPr lang="tr-TR" sz="1800" b="1" dirty="0">
              <a:solidFill>
                <a:prstClr val="black"/>
              </a:solidFill>
              <a:latin typeface="Consolas"/>
              <a:ea typeface="Calibri"/>
              <a:cs typeface="Times New Roman"/>
            </a:endParaRPr>
          </a:p>
          <a:p>
            <a:pPr algn="just">
              <a:spcAft>
                <a:spcPts val="0"/>
              </a:spcAft>
            </a:pPr>
            <a:endParaRPr lang="tr-TR" sz="2800" dirty="0" smtClean="0">
              <a:latin typeface="Times New Roman"/>
              <a:ea typeface="Calibri"/>
              <a:cs typeface="Times New Roman"/>
            </a:endParaRPr>
          </a:p>
          <a:p>
            <a:pPr algn="just">
              <a:spcAft>
                <a:spcPts val="0"/>
              </a:spcAft>
            </a:pPr>
            <a:endParaRPr lang="tr-TR" sz="2000" dirty="0">
              <a:effectLst/>
              <a:latin typeface="Consolas"/>
              <a:ea typeface="Calibri"/>
              <a:cs typeface="Times New Roman"/>
            </a:endParaRPr>
          </a:p>
        </p:txBody>
      </p:sp>
    </p:spTree>
    <p:extLst>
      <p:ext uri="{BB962C8B-B14F-4D97-AF65-F5344CB8AC3E}">
        <p14:creationId xmlns:p14="http://schemas.microsoft.com/office/powerpoint/2010/main" val="1994248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sz="2800" b="1" dirty="0">
                <a:solidFill>
                  <a:srgbClr val="CC6600"/>
                </a:solidFill>
                <a:latin typeface="Albertus Extra Bold" pitchFamily="34" charset="0"/>
              </a:rPr>
              <a:t>KARARLAR</a:t>
            </a:r>
            <a:endParaRPr lang="tr-TR" dirty="0"/>
          </a:p>
        </p:txBody>
      </p:sp>
      <p:sp>
        <p:nvSpPr>
          <p:cNvPr id="3" name="İçerik Yer Tutucusu 2"/>
          <p:cNvSpPr>
            <a:spLocks noGrp="1"/>
          </p:cNvSpPr>
          <p:nvPr>
            <p:ph idx="1"/>
          </p:nvPr>
        </p:nvSpPr>
        <p:spPr/>
        <p:txBody>
          <a:bodyPr>
            <a:normAutofit lnSpcReduction="10000"/>
          </a:bodyPr>
          <a:lstStyle/>
          <a:p>
            <a:pPr lvl="0">
              <a:lnSpc>
                <a:spcPct val="115000"/>
              </a:lnSpc>
              <a:spcAft>
                <a:spcPts val="1000"/>
              </a:spcAft>
              <a:buClr>
                <a:srgbClr val="0BD0D9"/>
              </a:buClr>
            </a:pPr>
            <a:r>
              <a:rPr lang="tr-TR" sz="2800" b="1" dirty="0">
                <a:solidFill>
                  <a:prstClr val="black"/>
                </a:solidFill>
                <a:latin typeface="Times New Roman"/>
                <a:ea typeface="Calibri"/>
                <a:cs typeface="Times New Roman"/>
              </a:rPr>
              <a:t>Soruşturma sırasında izin verilen konudan tamamen farklı nitelikte bir fiil ortaya çıkmasına rağmen</a:t>
            </a:r>
            <a:r>
              <a:rPr lang="tr-TR" sz="2800" dirty="0">
                <a:solidFill>
                  <a:prstClr val="black"/>
                </a:solidFill>
                <a:latin typeface="Times New Roman"/>
                <a:ea typeface="Calibri"/>
                <a:cs typeface="Times New Roman"/>
              </a:rPr>
              <a:t>, yeniden ön inceleme emri alınmaksızın ön inceleme yapılmasının, 4483 Sayılı Kanunun 8. maddenin 2 </a:t>
            </a:r>
            <a:r>
              <a:rPr lang="tr-TR" sz="2800" dirty="0" err="1">
                <a:solidFill>
                  <a:prstClr val="black"/>
                </a:solidFill>
                <a:latin typeface="Times New Roman"/>
                <a:ea typeface="Calibri"/>
                <a:cs typeface="Times New Roman"/>
              </a:rPr>
              <a:t>nci</a:t>
            </a:r>
            <a:r>
              <a:rPr lang="tr-TR" sz="2800" dirty="0">
                <a:solidFill>
                  <a:prstClr val="black"/>
                </a:solidFill>
                <a:latin typeface="Times New Roman"/>
                <a:ea typeface="Calibri"/>
                <a:cs typeface="Times New Roman"/>
              </a:rPr>
              <a:t> fıkrasına aykırılık oluşturduğu </a:t>
            </a:r>
            <a:r>
              <a:rPr lang="tr-TR" sz="2800" dirty="0" err="1">
                <a:solidFill>
                  <a:prstClr val="black"/>
                </a:solidFill>
                <a:latin typeface="Times New Roman"/>
                <a:ea typeface="Calibri"/>
                <a:cs typeface="Times New Roman"/>
              </a:rPr>
              <a:t>hk</a:t>
            </a:r>
            <a:r>
              <a:rPr lang="tr-TR" sz="2800" dirty="0">
                <a:solidFill>
                  <a:prstClr val="black"/>
                </a:solidFill>
                <a:latin typeface="Times New Roman"/>
                <a:ea typeface="Calibri"/>
                <a:cs typeface="Times New Roman"/>
              </a:rPr>
              <a:t>.</a:t>
            </a:r>
            <a:r>
              <a:rPr lang="tr-TR" sz="2800" b="1" dirty="0">
                <a:solidFill>
                  <a:srgbClr val="FF0000"/>
                </a:solidFill>
                <a:latin typeface="Times New Roman"/>
                <a:ea typeface="Calibri"/>
                <a:cs typeface="Times New Roman"/>
              </a:rPr>
              <a:t> </a:t>
            </a:r>
            <a:r>
              <a:rPr lang="tr-TR" sz="2800" dirty="0">
                <a:solidFill>
                  <a:prstClr val="black"/>
                </a:solidFill>
                <a:latin typeface="Times New Roman"/>
                <a:ea typeface="Calibri"/>
                <a:cs typeface="Times New Roman"/>
              </a:rPr>
              <a:t>Bakanı tarafından adı geçenler hakkında soruşturma izni verilmesine ilişkin ...gün ve ...sayılı kararın kaldırılmasına 6.12.2000 tarihinde oybirliği ile karar verildi. </a:t>
            </a:r>
            <a:r>
              <a:rPr lang="tr-TR" sz="2800" b="1" dirty="0">
                <a:solidFill>
                  <a:prstClr val="black"/>
                </a:solidFill>
                <a:latin typeface="Times New Roman"/>
                <a:ea typeface="Calibri"/>
                <a:cs typeface="Times New Roman"/>
              </a:rPr>
              <a:t>D.2.D., E:2000/3170, K:2000/4084</a:t>
            </a:r>
            <a:endParaRPr lang="tr-TR" sz="2400" dirty="0">
              <a:solidFill>
                <a:prstClr val="black"/>
              </a:solidFill>
              <a:latin typeface="Calibri"/>
              <a:ea typeface="Calibri"/>
              <a:cs typeface="Times New Roman"/>
            </a:endParaRPr>
          </a:p>
          <a:p>
            <a:endParaRPr lang="tr-TR" dirty="0"/>
          </a:p>
        </p:txBody>
      </p:sp>
    </p:spTree>
    <p:extLst>
      <p:ext uri="{BB962C8B-B14F-4D97-AF65-F5344CB8AC3E}">
        <p14:creationId xmlns:p14="http://schemas.microsoft.com/office/powerpoint/2010/main" val="5101331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İddia konusunun teknik olması ve dosyadan karar verilebilmesi için yeterli bilgi bulunmaması halinde, bilirkişi görevlendirilerek soruşturmanın derinleştirilmesi için dosyanın iadesine ( Danıştay 2.D 04.3.1998 tarih ve E:1996/1429, K:1998/727)</a:t>
            </a:r>
            <a:endParaRPr lang="tr-TR" dirty="0"/>
          </a:p>
        </p:txBody>
      </p:sp>
    </p:spTree>
    <p:extLst>
      <p:ext uri="{BB962C8B-B14F-4D97-AF65-F5344CB8AC3E}">
        <p14:creationId xmlns:p14="http://schemas.microsoft.com/office/powerpoint/2010/main" val="10313618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Bakanların Yetkisi</a:t>
            </a:r>
            <a:endParaRPr lang="tr-TR" dirty="0"/>
          </a:p>
        </p:txBody>
      </p:sp>
      <p:sp>
        <p:nvSpPr>
          <p:cNvPr id="3" name="İçerik Yer Tutucusu 2"/>
          <p:cNvSpPr>
            <a:spLocks noGrp="1"/>
          </p:cNvSpPr>
          <p:nvPr>
            <p:ph idx="1"/>
          </p:nvPr>
        </p:nvSpPr>
        <p:spPr/>
        <p:txBody>
          <a:bodyPr>
            <a:normAutofit lnSpcReduction="10000"/>
          </a:bodyPr>
          <a:lstStyle/>
          <a:p>
            <a:r>
              <a:rPr lang="tr-TR" dirty="0"/>
              <a:t> </a:t>
            </a:r>
            <a:r>
              <a:rPr lang="en-US" dirty="0" smtClean="0"/>
              <a:t>“</a:t>
            </a:r>
            <a:r>
              <a:rPr lang="tr-TR" dirty="0" smtClean="0"/>
              <a:t>Bakanların </a:t>
            </a:r>
            <a:r>
              <a:rPr lang="tr-TR" dirty="0"/>
              <a:t>merkez, il ve ilçe memurlarının tamamı hakkında 4483 sayılı Kanuna göre, </a:t>
            </a:r>
            <a:r>
              <a:rPr lang="tr-TR" dirty="0" smtClean="0"/>
              <a:t>inceleme</a:t>
            </a:r>
            <a:r>
              <a:rPr lang="tr-TR" dirty="0"/>
              <a:t>, ön inceleme yaptırmaya, müfettiş görevlendirmeye, her türlü idari ve </a:t>
            </a:r>
            <a:r>
              <a:rPr lang="tr-TR" dirty="0" smtClean="0"/>
              <a:t>hukuki </a:t>
            </a:r>
            <a:r>
              <a:rPr lang="tr-TR" dirty="0"/>
              <a:t>tedbiri almaya, disiplin cezası uygulamaya yetkili oldukları, ancak, anılan </a:t>
            </a:r>
            <a:r>
              <a:rPr lang="tr-TR" dirty="0" smtClean="0"/>
              <a:t>yasanın </a:t>
            </a:r>
            <a:r>
              <a:rPr lang="tr-TR" dirty="0"/>
              <a:t>3 üncü maddesinde kendi yetkisinde belirlenmiş olanlar dışındaki il ve ilçe </a:t>
            </a:r>
            <a:r>
              <a:rPr lang="tr-TR" dirty="0" smtClean="0"/>
              <a:t>personeli </a:t>
            </a:r>
            <a:r>
              <a:rPr lang="tr-TR" dirty="0"/>
              <a:t>hakkında soruşturma izni veremeyecekleri, bu memurlar hakkında ön </a:t>
            </a:r>
            <a:r>
              <a:rPr lang="tr-TR" dirty="0" smtClean="0"/>
              <a:t>inceleme </a:t>
            </a:r>
            <a:r>
              <a:rPr lang="tr-TR" dirty="0"/>
              <a:t>yaptırmış iseler raporun bir yazı ekinde ilgili kaymakam ve valiye </a:t>
            </a:r>
            <a:r>
              <a:rPr lang="tr-TR" dirty="0" smtClean="0"/>
              <a:t>gönderilmesi </a:t>
            </a:r>
            <a:r>
              <a:rPr lang="tr-TR" dirty="0"/>
              <a:t>gerektiği, aksi takdirde kararın, Danıştay’ca bozulacağı.” (Danıştay İkinci Dairesi, 24.01.2000). </a:t>
            </a:r>
          </a:p>
        </p:txBody>
      </p:sp>
    </p:spTree>
    <p:extLst>
      <p:ext uri="{BB962C8B-B14F-4D97-AF65-F5344CB8AC3E}">
        <p14:creationId xmlns:p14="http://schemas.microsoft.com/office/powerpoint/2010/main" val="28368708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Şikayetçinin belediyeye sıhhi işyeri ruhsat almak amacıyla yaptığı başvuru sonrasında, belediye  3572 </a:t>
            </a:r>
            <a:r>
              <a:rPr lang="tr-TR" dirty="0" err="1" smtClean="0"/>
              <a:t>sk</a:t>
            </a:r>
            <a:r>
              <a:rPr lang="tr-TR" dirty="0" smtClean="0"/>
              <a:t> 5.md, İşyeri Açma ve Çalıma Ruhsatlarına İlişkin Yönetmeliğin 8.md hükümlerine aykırı olarak ruhsat vermemiştir. Ön incelemeci soruşturma izni talep etmiştir. Talep doğru mudur?</a:t>
            </a:r>
            <a:endParaRPr lang="tr-TR" dirty="0"/>
          </a:p>
        </p:txBody>
      </p:sp>
    </p:spTree>
    <p:extLst>
      <p:ext uri="{BB962C8B-B14F-4D97-AF65-F5344CB8AC3E}">
        <p14:creationId xmlns:p14="http://schemas.microsoft.com/office/powerpoint/2010/main" val="25912114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Eylemin hukuki nitelik taşıması ve iptal davasına konu olabileceği durumlarda soruşturma izni verilmemesi gerektiği. (Danıştay 2.D 19.09.2000 tarih ve E:2000/2901, K:2000/3194)</a:t>
            </a:r>
            <a:endParaRPr lang="tr-TR" dirty="0"/>
          </a:p>
        </p:txBody>
      </p:sp>
    </p:spTree>
    <p:extLst>
      <p:ext uri="{BB962C8B-B14F-4D97-AF65-F5344CB8AC3E}">
        <p14:creationId xmlns:p14="http://schemas.microsoft.com/office/powerpoint/2010/main" val="27577686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Eylemin tazmini gerektiren nitelikte olması halinde, ceza kovuşturması yapılamayacağı. </a:t>
            </a:r>
            <a:r>
              <a:rPr lang="tr-TR"/>
              <a:t>(Danıştay 2.D </a:t>
            </a:r>
            <a:r>
              <a:rPr lang="tr-TR" smtClean="0"/>
              <a:t>05.10.2001 </a:t>
            </a:r>
            <a:r>
              <a:rPr lang="tr-TR"/>
              <a:t>tarih ve </a:t>
            </a:r>
            <a:r>
              <a:rPr lang="tr-TR" smtClean="0"/>
              <a:t>E:2001/1438, K:2001/2212)</a:t>
            </a:r>
            <a:endParaRPr lang="tr-TR"/>
          </a:p>
          <a:p>
            <a:endParaRPr lang="tr-TR" dirty="0"/>
          </a:p>
        </p:txBody>
      </p:sp>
    </p:spTree>
    <p:extLst>
      <p:ext uri="{BB962C8B-B14F-4D97-AF65-F5344CB8AC3E}">
        <p14:creationId xmlns:p14="http://schemas.microsoft.com/office/powerpoint/2010/main" val="693756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Diğer Kararlar</a:t>
            </a:r>
            <a:endParaRPr lang="tr-TR" dirty="0"/>
          </a:p>
        </p:txBody>
      </p:sp>
      <p:sp>
        <p:nvSpPr>
          <p:cNvPr id="3" name="İçerik Yer Tutucusu 2"/>
          <p:cNvSpPr>
            <a:spLocks noGrp="1"/>
          </p:cNvSpPr>
          <p:nvPr>
            <p:ph idx="1"/>
          </p:nvPr>
        </p:nvSpPr>
        <p:spPr/>
        <p:txBody>
          <a:bodyPr>
            <a:normAutofit fontScale="92500"/>
          </a:bodyPr>
          <a:lstStyle/>
          <a:p>
            <a:r>
              <a:rPr lang="tr-TR" dirty="0" smtClean="0"/>
              <a:t> </a:t>
            </a:r>
            <a:r>
              <a:rPr lang="tr-TR" dirty="0"/>
              <a:t>Usulüne uygun olarak yapılan ihbar ve şikayetlerde kişi ve/veya somut olay belirtilmesi halinde, yetkili merciler tarafından ön inceleme başlatılması gerektiği,   (Danıştay 1.D 17.09.2004 gün ve E.2004/152, K.2004/178)   </a:t>
            </a:r>
            <a:endParaRPr lang="en-US" dirty="0" smtClean="0"/>
          </a:p>
          <a:p>
            <a:r>
              <a:rPr lang="tr-TR" dirty="0" smtClean="0"/>
              <a:t> </a:t>
            </a:r>
            <a:r>
              <a:rPr lang="tr-TR" dirty="0"/>
              <a:t>İddia konusunun somut olması, kişi ve olay belirtilmesi halinde işleme koymama kararı verilemeyeceği,    (Danıştay 2.D 16.01.2004 gün ve E.2004/35, K.2004/60)  </a:t>
            </a:r>
            <a:endParaRPr lang="en-US" dirty="0" smtClean="0"/>
          </a:p>
          <a:p>
            <a:r>
              <a:rPr lang="tr-TR" dirty="0" smtClean="0"/>
              <a:t>Ön </a:t>
            </a:r>
            <a:r>
              <a:rPr lang="tr-TR" dirty="0"/>
              <a:t>inceleme sırasında, onay verilen konudan tamamen farklı bir konu ortaya çıkması halinde ek onay olmaksızın ön inceleme yapılamayacağı,     (Danıştay 2.D 06.12.2000 gün ve E.2000/3170, K.2000/4084) </a:t>
            </a:r>
          </a:p>
        </p:txBody>
      </p:sp>
    </p:spTree>
    <p:extLst>
      <p:ext uri="{BB962C8B-B14F-4D97-AF65-F5344CB8AC3E}">
        <p14:creationId xmlns:p14="http://schemas.microsoft.com/office/powerpoint/2010/main" val="1960987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Diğer Kararlar</a:t>
            </a:r>
            <a:endParaRPr lang="tr-TR" dirty="0"/>
          </a:p>
        </p:txBody>
      </p:sp>
      <p:sp>
        <p:nvSpPr>
          <p:cNvPr id="3" name="İçerik Yer Tutucusu 2"/>
          <p:cNvSpPr>
            <a:spLocks noGrp="1"/>
          </p:cNvSpPr>
          <p:nvPr>
            <p:ph idx="1"/>
          </p:nvPr>
        </p:nvSpPr>
        <p:spPr/>
        <p:txBody>
          <a:bodyPr>
            <a:normAutofit lnSpcReduction="10000"/>
          </a:bodyPr>
          <a:lstStyle/>
          <a:p>
            <a:r>
              <a:rPr lang="tr-TR" dirty="0" smtClean="0"/>
              <a:t> </a:t>
            </a:r>
            <a:r>
              <a:rPr lang="tr-TR" dirty="0"/>
              <a:t>Ön inceleme emrine istinaden ön inceleme yapmakla görevlendirilenlerin, haklarında ön inceleme yaptıkları görevlilerin lehine ve aleyhine tüm delilleri toplayarak ön inceleme raporu düzenlemeleri gerektiği,    (Danıştay  2.D 24.10.2000 gün ve E.2000/2526, K.2000/3570)   </a:t>
            </a:r>
            <a:endParaRPr lang="en-US" dirty="0" smtClean="0"/>
          </a:p>
          <a:p>
            <a:r>
              <a:rPr lang="tr-TR" dirty="0" smtClean="0"/>
              <a:t>Ön </a:t>
            </a:r>
            <a:r>
              <a:rPr lang="tr-TR" dirty="0"/>
              <a:t>inceleme yapan görevlilerin ortaya koydukları görüşlerin mutlak anlamda karar veren makamı bağlamadığı ve görüşlerinden dolayı suçlanamayacakları,    (Danıştay 2.D 18.05.2001 gün ve E.2001/588, K.2001/1372)    </a:t>
            </a:r>
            <a:endParaRPr lang="en-US" dirty="0" smtClean="0"/>
          </a:p>
          <a:p>
            <a:endParaRPr lang="tr-TR" dirty="0"/>
          </a:p>
        </p:txBody>
      </p:sp>
    </p:spTree>
    <p:extLst>
      <p:ext uri="{BB962C8B-B14F-4D97-AF65-F5344CB8AC3E}">
        <p14:creationId xmlns:p14="http://schemas.microsoft.com/office/powerpoint/2010/main" val="2957684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Diğer Kararlar</a:t>
            </a:r>
            <a:endParaRPr lang="tr-TR" dirty="0"/>
          </a:p>
        </p:txBody>
      </p:sp>
      <p:sp>
        <p:nvSpPr>
          <p:cNvPr id="3" name="İçerik Yer Tutucusu 2"/>
          <p:cNvSpPr>
            <a:spLocks noGrp="1"/>
          </p:cNvSpPr>
          <p:nvPr>
            <p:ph idx="1"/>
          </p:nvPr>
        </p:nvSpPr>
        <p:spPr/>
        <p:txBody>
          <a:bodyPr>
            <a:normAutofit fontScale="92500" lnSpcReduction="20000"/>
          </a:bodyPr>
          <a:lstStyle/>
          <a:p>
            <a:r>
              <a:rPr lang="tr-TR" dirty="0"/>
              <a:t>- İddiaları niteliği göz önünde tutularak hakkında ön inceleme yapılan görevlilere ifadeleri için makul bir süre verilmesi gerektiği,  (Danıştay 2.D 12.03.2004 gün ve E.2004/137, K.2004/240)  </a:t>
            </a:r>
            <a:endParaRPr lang="en-US" dirty="0" smtClean="0"/>
          </a:p>
          <a:p>
            <a:r>
              <a:rPr lang="tr-TR" dirty="0" smtClean="0"/>
              <a:t> </a:t>
            </a:r>
            <a:r>
              <a:rPr lang="tr-TR" dirty="0"/>
              <a:t>4483 sayılı Kanuna göre soruşturma izni verilebilmesi için, ceza kovuşturması yapılmasını gerektirecek yeterli delilin elde edilmesi gerektiği,    (Danıştay 2.D 11.07.2000 gün ve E.2000/2312, K.2000/3092)  </a:t>
            </a:r>
            <a:endParaRPr lang="en-US" dirty="0" smtClean="0"/>
          </a:p>
          <a:p>
            <a:r>
              <a:rPr lang="tr-TR" dirty="0" smtClean="0"/>
              <a:t> </a:t>
            </a:r>
            <a:r>
              <a:rPr lang="tr-TR" dirty="0"/>
              <a:t>Bilirkişi incelemesi yaptırılmasının gerektiği hallerde, bu yola başvurulmadan ön inceleme raporu düzenlenmesi nedeniyle yetkili merci tarafından verilen kararın kaldırılması gerektiği,    (Danıştay  1.D 10.01.2005 gün ve E.2004/434, K.2005/30) </a:t>
            </a:r>
          </a:p>
        </p:txBody>
      </p:sp>
    </p:spTree>
    <p:extLst>
      <p:ext uri="{BB962C8B-B14F-4D97-AF65-F5344CB8AC3E}">
        <p14:creationId xmlns:p14="http://schemas.microsoft.com/office/powerpoint/2010/main" val="37312754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Diğer Kararlar</a:t>
            </a:r>
            <a:endParaRPr lang="tr-TR" dirty="0"/>
          </a:p>
        </p:txBody>
      </p:sp>
      <p:sp>
        <p:nvSpPr>
          <p:cNvPr id="3" name="İçerik Yer Tutucusu 2"/>
          <p:cNvSpPr>
            <a:spLocks noGrp="1"/>
          </p:cNvSpPr>
          <p:nvPr>
            <p:ph idx="1"/>
          </p:nvPr>
        </p:nvSpPr>
        <p:spPr/>
        <p:txBody>
          <a:bodyPr>
            <a:normAutofit fontScale="85000" lnSpcReduction="20000"/>
          </a:bodyPr>
          <a:lstStyle/>
          <a:p>
            <a:r>
              <a:rPr lang="tr-TR" dirty="0"/>
              <a:t>-Yetkili makamlarca ön inceleme sonucunda, soruşturma izni verilmesi ya da verilmemesi kararlarından birinin verilebileceği,   (Danıştay 2.D 11.03.2004 gün ve E.2004/182, K.2004/230)   </a:t>
            </a:r>
            <a:endParaRPr lang="en-US" dirty="0" smtClean="0"/>
          </a:p>
          <a:p>
            <a:r>
              <a:rPr lang="tr-TR" dirty="0" smtClean="0"/>
              <a:t> </a:t>
            </a:r>
            <a:r>
              <a:rPr lang="tr-TR" dirty="0"/>
              <a:t>Yetkili merci tarafından 4483 sayılı Kanuna göre yapılan ön inceleme sonucunda verilen kararların geri alınamayacağı,    (Danıştay 2.D 24.10.2002 gün ve E.2002/932, K.2002/3581)   </a:t>
            </a:r>
            <a:endParaRPr lang="en-US" dirty="0" smtClean="0"/>
          </a:p>
          <a:p>
            <a:r>
              <a:rPr lang="tr-TR" dirty="0" smtClean="0"/>
              <a:t> </a:t>
            </a:r>
            <a:r>
              <a:rPr lang="tr-TR" dirty="0"/>
              <a:t>Hakkında ön inceleme yapılanların ifadesi alınmadan ön inceleme rapor düzenlenmesi ve karar alınması nedeniyle, alınan kararın iptal edilmesi gerektiği,     (Danıştay 2.D 19.02.2004 gün ve E.2004/62, K.2004/175)  </a:t>
            </a:r>
            <a:endParaRPr lang="en-US" dirty="0" smtClean="0"/>
          </a:p>
          <a:p>
            <a:r>
              <a:rPr lang="tr-TR" dirty="0" smtClean="0"/>
              <a:t> </a:t>
            </a:r>
            <a:r>
              <a:rPr lang="tr-TR" dirty="0"/>
              <a:t>İlgili bilgi ve belgelerin yeterince toplanmadan karar verilmesi halinde, yargı tarafından eksikliklerin giderilmesinin istenebileceği,    (Danıştay 2.D 01.02.2001 gün ve E.2001/146, K.2001/286) </a:t>
            </a:r>
          </a:p>
        </p:txBody>
      </p:sp>
    </p:spTree>
    <p:extLst>
      <p:ext uri="{BB962C8B-B14F-4D97-AF65-F5344CB8AC3E}">
        <p14:creationId xmlns:p14="http://schemas.microsoft.com/office/powerpoint/2010/main" val="2784521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Diğer Kararlar</a:t>
            </a:r>
            <a:endParaRPr lang="tr-TR" dirty="0"/>
          </a:p>
        </p:txBody>
      </p:sp>
      <p:sp>
        <p:nvSpPr>
          <p:cNvPr id="3" name="İçerik Yer Tutucusu 2"/>
          <p:cNvSpPr>
            <a:spLocks noGrp="1"/>
          </p:cNvSpPr>
          <p:nvPr>
            <p:ph idx="1"/>
          </p:nvPr>
        </p:nvSpPr>
        <p:spPr/>
        <p:txBody>
          <a:bodyPr/>
          <a:lstStyle/>
          <a:p>
            <a:r>
              <a:rPr lang="tr-TR" dirty="0"/>
              <a:t>- İhbarcıların kararlara itiraz edemeyecekleri,    (Danıştay 2.D 27.02.2003 gün ve E.2003/98, K.2003/321)  </a:t>
            </a:r>
            <a:endParaRPr lang="en-US" dirty="0" smtClean="0"/>
          </a:p>
          <a:p>
            <a:r>
              <a:rPr lang="tr-TR" dirty="0" smtClean="0"/>
              <a:t> </a:t>
            </a:r>
            <a:r>
              <a:rPr lang="tr-TR" dirty="0"/>
              <a:t>İtirazların on gün içinde idari makamlar aracılığıyla da yapılabileceği,    (Danıştay 2.D 21.11.2000 gün ve E.2000/3340, K.2000/3909) </a:t>
            </a:r>
            <a:endParaRPr lang="en-US" dirty="0" smtClean="0"/>
          </a:p>
          <a:p>
            <a:r>
              <a:rPr lang="tr-TR" dirty="0"/>
              <a:t>4483 sayılı Kanuna istinaden idari yargı tarafından verilen kararların kesin olduğu, itiraz ve temyiz yoluna gidilemeyeceği,    (Danıştay 2.D 13.05.2005 gün ve E.2004/335, K.2004/2934) </a:t>
            </a:r>
          </a:p>
          <a:p>
            <a:endParaRPr lang="tr-TR" dirty="0"/>
          </a:p>
        </p:txBody>
      </p:sp>
    </p:spTree>
    <p:extLst>
      <p:ext uri="{BB962C8B-B14F-4D97-AF65-F5344CB8AC3E}">
        <p14:creationId xmlns:p14="http://schemas.microsoft.com/office/powerpoint/2010/main" val="1126234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a:t>Diğer Kararlar</a:t>
            </a:r>
            <a:endParaRPr lang="tr-TR" dirty="0"/>
          </a:p>
        </p:txBody>
      </p:sp>
      <p:sp>
        <p:nvSpPr>
          <p:cNvPr id="3" name="İçerik Yer Tutucusu 2"/>
          <p:cNvSpPr>
            <a:spLocks noGrp="1"/>
          </p:cNvSpPr>
          <p:nvPr>
            <p:ph idx="1"/>
          </p:nvPr>
        </p:nvSpPr>
        <p:spPr/>
        <p:txBody>
          <a:bodyPr>
            <a:normAutofit lnSpcReduction="10000"/>
          </a:bodyPr>
          <a:lstStyle/>
          <a:p>
            <a:r>
              <a:rPr lang="tr-TR" dirty="0" smtClean="0"/>
              <a:t>Üst </a:t>
            </a:r>
            <a:r>
              <a:rPr lang="tr-TR" dirty="0"/>
              <a:t>memur hakkında soruşturma izni verecek merciin, ast memur hakkında da karar verebilmesi için iştirak halinde bir suçun birlikte işlenmesi gerektiği,    (Danıştay 2.D 28.06.2000 gün ve E.2000/1760, K.2000/3016)  </a:t>
            </a:r>
            <a:endParaRPr lang="en-US" dirty="0" smtClean="0"/>
          </a:p>
          <a:p>
            <a:r>
              <a:rPr lang="tr-TR" dirty="0" smtClean="0"/>
              <a:t>Ön </a:t>
            </a:r>
            <a:r>
              <a:rPr lang="tr-TR" dirty="0"/>
              <a:t>incelemelerde, zamanaşımı sürelerinin göz önünde tutulması gerektiği,    (Danıştay 2.D 18.01.2001 gün ve E.2000/3589, K.2001/182)  </a:t>
            </a:r>
            <a:endParaRPr lang="en-US" dirty="0" smtClean="0"/>
          </a:p>
          <a:p>
            <a:r>
              <a:rPr lang="tr-TR" dirty="0" smtClean="0"/>
              <a:t> </a:t>
            </a:r>
            <a:r>
              <a:rPr lang="tr-TR" dirty="0"/>
              <a:t>Kararlara yapılan itirazlardan feragat edilemeyeceği,    (Danıştay 2.D 12.12.2000 gün ve E.2000/3517, K.2000/4158)   </a:t>
            </a:r>
            <a:endParaRPr lang="en-US" dirty="0" smtClean="0"/>
          </a:p>
        </p:txBody>
      </p:sp>
    </p:spTree>
    <p:extLst>
      <p:ext uri="{BB962C8B-B14F-4D97-AF65-F5344CB8AC3E}">
        <p14:creationId xmlns:p14="http://schemas.microsoft.com/office/powerpoint/2010/main" val="15421694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mtClean="0"/>
              <a:t>                Teşekkürler</a:t>
            </a:r>
            <a:endParaRPr lang="tr-TR" dirty="0"/>
          </a:p>
        </p:txBody>
      </p:sp>
      <p:sp>
        <p:nvSpPr>
          <p:cNvPr id="3" name="İçerik Yer Tutucusu 2"/>
          <p:cNvSpPr>
            <a:spLocks noGrp="1"/>
          </p:cNvSpPr>
          <p:nvPr>
            <p:ph idx="1"/>
          </p:nvPr>
        </p:nvSpPr>
        <p:spPr/>
        <p:txBody>
          <a:bodyPr/>
          <a:lstStyle/>
          <a:p>
            <a:pPr marL="0" indent="0" algn="ctr">
              <a:buNone/>
              <a:defRPr/>
            </a:pPr>
            <a:r>
              <a:rPr lang="en-US" sz="3200" kern="10" dirty="0" smtClean="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Dr. </a:t>
            </a:r>
            <a:r>
              <a:rPr lang="tr-TR" sz="3200" kern="10" dirty="0" smtClean="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Mehmet </a:t>
            </a:r>
            <a:r>
              <a:rPr lang="tr-TR" sz="3200" kern="10" dirty="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TANIŞIR</a:t>
            </a:r>
          </a:p>
          <a:p>
            <a:pPr marL="0" indent="0" algn="ctr">
              <a:buNone/>
              <a:defRPr/>
            </a:pPr>
            <a:r>
              <a:rPr lang="tr-TR" sz="3200" kern="10" dirty="0" smtClean="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Vali </a:t>
            </a:r>
            <a:r>
              <a:rPr lang="tr-TR" sz="3200" kern="10" dirty="0">
                <a:ln w="12700" cap="sq">
                  <a:solidFill>
                    <a:srgbClr val="EAEAEA"/>
                  </a:solidFill>
                  <a:round/>
                  <a:headEnd type="none" w="sm" len="sm"/>
                  <a:tailEnd type="none" w="sm" len="sm"/>
                </a:ln>
                <a:solidFill>
                  <a:schemeClr val="accent2"/>
                </a:solidFill>
                <a:effectLst>
                  <a:outerShdw dist="35921" dir="2700000" sy="50000" kx="2115830" algn="bl" rotWithShape="0">
                    <a:srgbClr val="C0C0C0"/>
                  </a:outerShdw>
                </a:effectLst>
                <a:latin typeface="Arial Black"/>
              </a:rPr>
              <a:t>Yardımcısı</a:t>
            </a:r>
          </a:p>
          <a:p>
            <a:endParaRPr lang="tr-TR" dirty="0"/>
          </a:p>
        </p:txBody>
      </p:sp>
    </p:spTree>
    <p:extLst>
      <p:ext uri="{BB962C8B-B14F-4D97-AF65-F5344CB8AC3E}">
        <p14:creationId xmlns:p14="http://schemas.microsoft.com/office/powerpoint/2010/main" val="1756599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t> </a:t>
            </a:r>
            <a:r>
              <a:rPr lang="en-US" sz="2400" dirty="0" smtClean="0"/>
              <a:t>S</a:t>
            </a:r>
            <a:r>
              <a:rPr lang="tr-TR" sz="2400" dirty="0" smtClean="0"/>
              <a:t>uçun </a:t>
            </a:r>
            <a:r>
              <a:rPr lang="tr-TR" sz="2400" dirty="0"/>
              <a:t>4483 sayılı Kanuna göre soruşturulabilmesi için </a:t>
            </a:r>
            <a:r>
              <a:rPr lang="tr-TR" sz="2400" dirty="0" smtClean="0"/>
              <a:t>görev </a:t>
            </a:r>
            <a:r>
              <a:rPr lang="tr-TR" sz="2400" dirty="0"/>
              <a:t>sebebiyle işlenmiş olmasının gerektiği</a:t>
            </a:r>
          </a:p>
        </p:txBody>
      </p:sp>
      <p:sp>
        <p:nvSpPr>
          <p:cNvPr id="3" name="İçerik Yer Tutucusu 2"/>
          <p:cNvSpPr>
            <a:spLocks noGrp="1"/>
          </p:cNvSpPr>
          <p:nvPr>
            <p:ph idx="1"/>
          </p:nvPr>
        </p:nvSpPr>
        <p:spPr/>
        <p:txBody>
          <a:bodyPr>
            <a:normAutofit fontScale="70000" lnSpcReduction="20000"/>
          </a:bodyPr>
          <a:lstStyle/>
          <a:p>
            <a:r>
              <a:rPr lang="tr-TR" dirty="0" smtClean="0"/>
              <a:t>4483 </a:t>
            </a:r>
            <a:r>
              <a:rPr lang="tr-TR" dirty="0"/>
              <a:t>sayılı Memurlar ve Diğer Kamu Görevlilerinin Yargılanması Hakkında Kanunun 2 enci maddesinin 1 inci fıkrasında; Bu kanunun Devletin ve diğer kamu tüzel kişilerinin genel idare esaslarına göre yürüttükleri kamu hizmetlerinin gerektirdiği asli ve sürekli görevleri ifa eden memurlar ve diğer kamu görevlilerinin görevleri sebebiyle işledikleri suçlar hakkında uygulanacağı hükme bağlanmış olup, Belediye Başkanı ...'</a:t>
            </a:r>
            <a:r>
              <a:rPr lang="tr-TR" dirty="0" err="1"/>
              <a:t>nun</a:t>
            </a:r>
            <a:r>
              <a:rPr lang="tr-TR" dirty="0"/>
              <a:t> üstüne atılan ''3213 sayılı Maden Kanununun 6. ve 657 sayılı Devlet Memurları Kanunu'nun 28. maddelerine aykırı olarak, Karamanlı ilçesi, </a:t>
            </a:r>
            <a:r>
              <a:rPr lang="tr-TR" dirty="0" err="1"/>
              <a:t>Ağılkaya</a:t>
            </a:r>
            <a:r>
              <a:rPr lang="tr-TR" dirty="0"/>
              <a:t> Mevkiinde yakınıcı ...'e ait 5863 sayılı ön işletme ruhsatlı mermer sahasını, şirket kurup ortak yapacağı yolundaki gerçeğe aykırı gerekçelerle devir alıp resmi sıfatını gizlemek suretiyle kendi adına işletme ruhsatı aldıktan sonra, bazı bölümlerini ...San. Ltd. </a:t>
            </a:r>
            <a:r>
              <a:rPr lang="tr-TR" dirty="0" err="1"/>
              <a:t>Şti'ne</a:t>
            </a:r>
            <a:r>
              <a:rPr lang="tr-TR" dirty="0"/>
              <a:t> kiraya vererek haksız kazanç sağlamak eyleminin Belediye Başkanlığı görevi nedeniyle işlenmiş bir suç niteliğinde olmadığı dolayısıyla bu kanun kapsamında bulunmadığı anlaşıldığından, vekili Av. </a:t>
            </a:r>
            <a:r>
              <a:rPr lang="tr-TR" dirty="0" err="1"/>
              <a:t>AC'ın</a:t>
            </a:r>
            <a:r>
              <a:rPr lang="tr-TR" dirty="0"/>
              <a:t> itirazının kabulü ile içişleri Bakanının 10.5.2000 gün ve ..sayılı soruşturma izni verilmesine ilişkin kararının kaldırılmasına, genel hükümlere göre işlem yapılmak üzere dosyanın bu maddeye ilişkin kısmının tefrik edilerek yetkili Cumhuriyet Başsavcılığına gönderilmesine.” (Danıştay 2. Daire, E: 2000/2514 - K: 2000/3302). </a:t>
            </a:r>
          </a:p>
        </p:txBody>
      </p:sp>
    </p:spTree>
    <p:extLst>
      <p:ext uri="{BB962C8B-B14F-4D97-AF65-F5344CB8AC3E}">
        <p14:creationId xmlns:p14="http://schemas.microsoft.com/office/powerpoint/2010/main" val="17948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Görev sebebiyle işlenen suç kavramının, memuriyet görevinden doğan, görev ile bağlantılı ve görevden yararlanarak işlenebilen ve suçun kurucu unsuru memur olan suçları ifade ettiği, dolayısıyla öğrencisine etkili eylemde bulunan sanık öğretmen hakkında soruşturma yapılabilmesi için 4483 sayılı Kanuna göre izin alınmasına gerek bulunmadığı,     (Yargıtay CGK 17.02.2004 gün ve E.2004/2-10, K.2004/40)    </a:t>
            </a:r>
            <a:r>
              <a:rPr lang="en-US" dirty="0"/>
              <a:t>-</a:t>
            </a:r>
          </a:p>
          <a:p>
            <a:r>
              <a:rPr lang="tr-TR" dirty="0"/>
              <a:t>Mahkemelerin bilgi talebinin yerine getirilmemesinin adli görev niteliğinde olduğundan 4483 sayılı Kanun kapsamına girmediği,     (Danıştay 2.D 14.09.2001 gün ve E.2000/2769, K.2001/2019) </a:t>
            </a:r>
          </a:p>
          <a:p>
            <a:endParaRPr lang="tr-TR" dirty="0"/>
          </a:p>
        </p:txBody>
      </p:sp>
    </p:spTree>
    <p:extLst>
      <p:ext uri="{BB962C8B-B14F-4D97-AF65-F5344CB8AC3E}">
        <p14:creationId xmlns:p14="http://schemas.microsoft.com/office/powerpoint/2010/main" val="957137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İcra İflas Kanunu kapsamına giren işlerin adli görev niteliğinde olduğu,    (Danıştay 2.D 10.10.2001 gün ve E.2001/1424, K.2001/2252)   -</a:t>
            </a:r>
            <a:endParaRPr lang="en-US" dirty="0"/>
          </a:p>
          <a:p>
            <a:r>
              <a:rPr lang="tr-TR" dirty="0"/>
              <a:t>Türk Ticaret Kanunu hükümlerine göre kurulan şirkette görevli kamu personelin bu görevlerinden dolayı 4483 sayılı Kanun kapsamında bulunmadıkları,    (Danıştay 2.D 27.09.2001 gün ve E.2001/1166, K.2001/2122)    </a:t>
            </a:r>
            <a:endParaRPr lang="en-US" dirty="0"/>
          </a:p>
          <a:p>
            <a:r>
              <a:rPr lang="tr-TR" dirty="0"/>
              <a:t>Bilirkişilik görevinin adli görev olduğu ve bu nedenle haklarında  genel hükümlere göre soruşturma yapılacağı,   (Danıştay 2.D 10.11.1999 gün ve 1998/2609, K.1999/2552)   </a:t>
            </a:r>
            <a:endParaRPr lang="en-US" dirty="0"/>
          </a:p>
          <a:p>
            <a:r>
              <a:rPr lang="tr-TR" dirty="0"/>
              <a:t>Görevi sebebiyle tedbirsizlik ve dikkatsizlik sonucu yaralamaya sebebiyet veren memurların 4483 sayılı Kanun kapsamında bulundukları,    (Yargıtay 2. CD 23.02.2000 gün ve E.2000/1576, K.2000/1825)    </a:t>
            </a:r>
          </a:p>
          <a:p>
            <a:endParaRPr lang="tr-TR" dirty="0"/>
          </a:p>
        </p:txBody>
      </p:sp>
    </p:spTree>
    <p:extLst>
      <p:ext uri="{BB962C8B-B14F-4D97-AF65-F5344CB8AC3E}">
        <p14:creationId xmlns:p14="http://schemas.microsoft.com/office/powerpoint/2010/main" val="38947288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Kolluk kuvvetlerinin suçluyu yakalamak ve suç delillerini bulmak için yürüttüğü görevin adli görev niteliğinde olduğu,    (Yargıtay CGK 02.07.1986 gün ve 159/167)   </a:t>
            </a:r>
            <a:endParaRPr lang="en-US" dirty="0"/>
          </a:p>
          <a:p>
            <a:r>
              <a:rPr lang="tr-TR" dirty="0"/>
              <a:t>Orman muhafaza memurlarının ormana karşı işledikleri suçların adli görev niteliğinde olduğu,   (Yargıtay 4.CD 26.02.1998 gün ve 98/10)   </a:t>
            </a:r>
            <a:endParaRPr lang="en-US" dirty="0"/>
          </a:p>
          <a:p>
            <a:r>
              <a:rPr lang="tr-TR" dirty="0"/>
              <a:t> Doktorun otopsi ile ilgili işlemlerinin adli görev olduğu,    (Yargıtay 4. CD 24.02.1998 gün ve 457/1409)   </a:t>
            </a:r>
            <a:endParaRPr lang="en-US" dirty="0"/>
          </a:p>
          <a:p>
            <a:r>
              <a:rPr lang="tr-TR" dirty="0"/>
              <a:t>Belediye başkanının sanatçı sıfatıyla yaptığı konuşmanın, genel hükümlere tabi olduğu,    (Danıştay 2.D 13.05.1999 gün ve E.1999/1260, K.1999/1398) </a:t>
            </a:r>
          </a:p>
          <a:p>
            <a:endParaRPr lang="tr-TR" dirty="0"/>
          </a:p>
        </p:txBody>
      </p:sp>
    </p:spTree>
    <p:extLst>
      <p:ext uri="{BB962C8B-B14F-4D97-AF65-F5344CB8AC3E}">
        <p14:creationId xmlns:p14="http://schemas.microsoft.com/office/powerpoint/2010/main" val="1607678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r>
              <a:rPr lang="tr-TR" dirty="0"/>
              <a:t>Vakıf çalışanlarının genel hükümlere tabi oldukları,    (Yargıtay 4. CD 10.03.2004 gün ve E.2003/4241, K.2004/2958)   </a:t>
            </a:r>
            <a:endParaRPr lang="en-US" dirty="0"/>
          </a:p>
          <a:p>
            <a:r>
              <a:rPr lang="tr-TR" dirty="0"/>
              <a:t>Özel güvenlik görevlilerinin genel hükümlere tabi olduğu,    (Danıştay 2.D 15.01.1997 gün ve E.1996/3262, K.1997/49)   </a:t>
            </a:r>
            <a:endParaRPr lang="en-US" dirty="0"/>
          </a:p>
          <a:p>
            <a:r>
              <a:rPr lang="tr-TR" dirty="0"/>
              <a:t>Mahalle muhtarının görevi sebebiyle işlediği suçlardan dolayı memur yargılama yasasına tabi olduğu,   (Yargıtay CGK 09.05.1983 gün ve 134/226)   </a:t>
            </a:r>
            <a:endParaRPr lang="en-US" dirty="0"/>
          </a:p>
          <a:p>
            <a:r>
              <a:rPr lang="tr-TR" dirty="0"/>
              <a:t>Okul hizmetlisinin görevi sebebiyle işlediği suçlardan dolayı genel hükümlere tabi olduğu,   (Yargıtay 4. CD 24.03.1987 gün ve 1604/2989) </a:t>
            </a:r>
          </a:p>
          <a:p>
            <a:endParaRPr lang="tr-TR" dirty="0"/>
          </a:p>
        </p:txBody>
      </p:sp>
    </p:spTree>
    <p:extLst>
      <p:ext uri="{BB962C8B-B14F-4D97-AF65-F5344CB8AC3E}">
        <p14:creationId xmlns:p14="http://schemas.microsoft.com/office/powerpoint/2010/main" val="40204322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sz="2200" dirty="0" smtClean="0">
                <a:solidFill>
                  <a:srgbClr val="00B0F0"/>
                </a:solidFill>
                <a:latin typeface="Constantia"/>
                <a:ea typeface="+mn-ea"/>
                <a:cs typeface="+mn-cs"/>
              </a:rPr>
              <a:t>H</a:t>
            </a:r>
            <a:r>
              <a:rPr lang="tr-TR" sz="2200" dirty="0" err="1" smtClean="0">
                <a:solidFill>
                  <a:srgbClr val="00B0F0"/>
                </a:solidFill>
                <a:latin typeface="Constantia"/>
                <a:ea typeface="+mn-ea"/>
                <a:cs typeface="+mn-cs"/>
              </a:rPr>
              <a:t>akkında</a:t>
            </a:r>
            <a:r>
              <a:rPr lang="tr-TR" sz="2200" dirty="0" smtClean="0">
                <a:solidFill>
                  <a:srgbClr val="00B0F0"/>
                </a:solidFill>
                <a:latin typeface="Constantia"/>
                <a:ea typeface="+mn-ea"/>
                <a:cs typeface="+mn-cs"/>
              </a:rPr>
              <a:t> </a:t>
            </a:r>
            <a:r>
              <a:rPr lang="tr-TR" sz="2200" dirty="0">
                <a:solidFill>
                  <a:srgbClr val="00B0F0"/>
                </a:solidFill>
                <a:latin typeface="Constantia"/>
                <a:ea typeface="+mn-ea"/>
                <a:cs typeface="+mn-cs"/>
              </a:rPr>
              <a:t>ön inceleme yapılanların ifadelerinin alınmasından ve gerekli bilgi ve belgelerin toplanılmasından sonra ön inceleme raporu düzenlenmesi zorunlu olduğu</a:t>
            </a:r>
            <a:endParaRPr lang="tr-TR" dirty="0">
              <a:solidFill>
                <a:srgbClr val="00B0F0"/>
              </a:solidFill>
            </a:endParaRPr>
          </a:p>
        </p:txBody>
      </p:sp>
      <p:sp>
        <p:nvSpPr>
          <p:cNvPr id="3" name="İçerik Yer Tutucusu 2"/>
          <p:cNvSpPr>
            <a:spLocks noGrp="1"/>
          </p:cNvSpPr>
          <p:nvPr>
            <p:ph idx="1"/>
          </p:nvPr>
        </p:nvSpPr>
        <p:spPr/>
        <p:txBody>
          <a:bodyPr>
            <a:normAutofit fontScale="85000" lnSpcReduction="20000"/>
          </a:bodyPr>
          <a:lstStyle/>
          <a:p>
            <a:r>
              <a:rPr lang="tr-TR" dirty="0"/>
              <a:t>4483 sayılı Memurlar ve Diğer Kamu Görevlilerinin Yargılanması Hakkında Kanunun 6 </a:t>
            </a:r>
            <a:r>
              <a:rPr lang="tr-TR" dirty="0" err="1"/>
              <a:t>ncı</a:t>
            </a:r>
            <a:r>
              <a:rPr lang="tr-TR" dirty="0"/>
              <a:t> maddesine göre, hakkında ön inceleme yapılanların ifadelerinin alınmasından ve gerekli bilgi ve belgelerin toplanılmasından sonra ön inceleme raporu düzenlenmesi zorunlu olduğu halde </a:t>
            </a:r>
            <a:r>
              <a:rPr lang="tr-TR" dirty="0">
                <a:solidFill>
                  <a:srgbClr val="FF0000"/>
                </a:solidFill>
              </a:rPr>
              <a:t>hakkında soruşturma izni istenen ...'</a:t>
            </a:r>
            <a:r>
              <a:rPr lang="tr-TR" dirty="0" err="1">
                <a:solidFill>
                  <a:srgbClr val="FF0000"/>
                </a:solidFill>
              </a:rPr>
              <a:t>ın</a:t>
            </a:r>
            <a:r>
              <a:rPr lang="tr-TR" dirty="0">
                <a:solidFill>
                  <a:srgbClr val="FF0000"/>
                </a:solidFill>
              </a:rPr>
              <a:t> ifadesi alınmadan ön inceleme raporu düzenlendiği </a:t>
            </a:r>
            <a:r>
              <a:rPr lang="tr-TR" dirty="0"/>
              <a:t>anlaşıldığından ...'</a:t>
            </a:r>
            <a:r>
              <a:rPr lang="tr-TR" dirty="0" err="1"/>
              <a:t>ın</a:t>
            </a:r>
            <a:r>
              <a:rPr lang="tr-TR" dirty="0"/>
              <a:t> itirazının kabulü ile hakkında soruşturma izni verilmesine ilişkin ...Bakanının ...gün ve ... sayılı kararının adı geçene ilişkin kısmının kaldırılmasına, ...'</a:t>
            </a:r>
            <a:r>
              <a:rPr lang="tr-TR" dirty="0" err="1"/>
              <a:t>ın</a:t>
            </a:r>
            <a:r>
              <a:rPr lang="tr-TR" dirty="0"/>
              <a:t> ifadesi alınarak, yeniden ön inceleme raporu düzenlenmesi ...Bakanı tarafından karar verilmesi, kararın sonucuna göre gerekli tebligatların yapılması ve itiraz edilmesi halinde dilekçenin eklenerek gönderilmesi için dosyanın yerine geri </a:t>
            </a:r>
            <a:r>
              <a:rPr lang="tr-TR" dirty="0" smtClean="0"/>
              <a:t>çevrilmesine </a:t>
            </a:r>
            <a:r>
              <a:rPr lang="tr-TR" dirty="0"/>
              <a:t>(Danıştay İkinci Daire, 13.9.2000, E: 2000/2721 - K: 2000/3134). </a:t>
            </a:r>
          </a:p>
          <a:p>
            <a:r>
              <a:rPr lang="tr-TR" dirty="0"/>
              <a:t> </a:t>
            </a:r>
          </a:p>
        </p:txBody>
      </p:sp>
    </p:spTree>
    <p:extLst>
      <p:ext uri="{BB962C8B-B14F-4D97-AF65-F5344CB8AC3E}">
        <p14:creationId xmlns:p14="http://schemas.microsoft.com/office/powerpoint/2010/main" val="2591429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000" dirty="0"/>
              <a:t>Soruşturma sırasında izin verilen konudan tamamen farklı nitelikte bir fiil ortaya çıkmasına rağmen, yeniden ön inceleme emri alınmaksızın ön inceleme yapılmasının, 4483 sayılı Kanunun 8 inci maddenin 2 </a:t>
            </a:r>
            <a:r>
              <a:rPr lang="tr-TR" sz="2000" dirty="0" err="1"/>
              <a:t>nci</a:t>
            </a:r>
            <a:r>
              <a:rPr lang="tr-TR" sz="2000" dirty="0"/>
              <a:t> fıkrasına aykırılık oluşturduğu</a:t>
            </a:r>
          </a:p>
        </p:txBody>
      </p:sp>
      <p:sp>
        <p:nvSpPr>
          <p:cNvPr id="3" name="İçerik Yer Tutucusu 2"/>
          <p:cNvSpPr>
            <a:spLocks noGrp="1"/>
          </p:cNvSpPr>
          <p:nvPr>
            <p:ph idx="1"/>
          </p:nvPr>
        </p:nvSpPr>
        <p:spPr/>
        <p:txBody>
          <a:bodyPr>
            <a:normAutofit fontScale="70000" lnSpcReduction="20000"/>
          </a:bodyPr>
          <a:lstStyle/>
          <a:p>
            <a:r>
              <a:rPr lang="tr-TR" dirty="0"/>
              <a:t> </a:t>
            </a:r>
            <a:r>
              <a:rPr lang="tr-TR" dirty="0" smtClean="0"/>
              <a:t>“</a:t>
            </a:r>
            <a:r>
              <a:rPr lang="en-US" dirty="0"/>
              <a:t>Y</a:t>
            </a:r>
            <a:r>
              <a:rPr lang="tr-TR" dirty="0" err="1" smtClean="0"/>
              <a:t>akınıcı</a:t>
            </a:r>
            <a:r>
              <a:rPr lang="tr-TR" dirty="0" smtClean="0"/>
              <a:t> </a:t>
            </a:r>
            <a:r>
              <a:rPr lang="tr-TR" dirty="0"/>
              <a:t>Av. ...'</a:t>
            </a:r>
            <a:r>
              <a:rPr lang="tr-TR" dirty="0" err="1"/>
              <a:t>ın</a:t>
            </a:r>
            <a:r>
              <a:rPr lang="tr-TR" dirty="0"/>
              <a:t> </a:t>
            </a:r>
            <a:r>
              <a:rPr lang="tr-TR" dirty="0" err="1"/>
              <a:t>belediye'ye</a:t>
            </a:r>
            <a:r>
              <a:rPr lang="tr-TR" dirty="0"/>
              <a:t> karşı yürüttüğü tam yargı davalarının müvekkilleri Lehine sonuçlanması üzerine müvekkillerini tehdit etmek suretiyle adı geçenin mağduriyetine neden olmak'' suçundan dolayı İstanbul ili ...içesi Belediye Başkanı ...hakkında ön inceleme emri verildiği, söz konusu emre dayalı olarak da Teftiş Kurulu Başkanlığı'nın ...gün ve ...sayılı yazısı ile Mülkiye Müfettişi ...'in muhakkik olarak görevlendirildiği ancak adı geçen müfettişin soruşturma sırasında izin verilen konudan tamamen farklı nitelikte bir fiil ortaya çıkmasına rağmen, yeniden ön inceleme emri almaksızın bu konu ile ilgili olarak soruşturma yapıp ...gün ve ... sayılı ön inceleme raporunu düzenlediği ve bu durumun 4483 sayılı Kanun'un 8 inci maddesinin 2 </a:t>
            </a:r>
            <a:r>
              <a:rPr lang="tr-TR" dirty="0" err="1"/>
              <a:t>nci</a:t>
            </a:r>
            <a:r>
              <a:rPr lang="tr-TR" dirty="0"/>
              <a:t> fıkrası hükmüne aykırılık teşkil ettiği, ayrıca ön inceleme emrinde belirtilen konu ile ilgili olarak da soruşturma dosyasında bulunan bilgi ve belgelerin sanıklar ...hakkında ceza kovuşturmasını gerektirecek yeterlilikte de olmadığı anlaşıldığından, itirazların kabulü ile içişleri Bakanı tarafından adı geçenler hakkında soruşturma izni verilmesine ilişkin ...gün ve ...sayılı kararın kaldırılmasına.” (Danıştay İkinci Daire, E: 2000/3170, K: 2000/4084). </a:t>
            </a:r>
          </a:p>
        </p:txBody>
      </p:sp>
    </p:spTree>
    <p:extLst>
      <p:ext uri="{BB962C8B-B14F-4D97-AF65-F5344CB8AC3E}">
        <p14:creationId xmlns:p14="http://schemas.microsoft.com/office/powerpoint/2010/main" val="1805553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1566</TotalTime>
  <Words>2631</Words>
  <Application>Microsoft Office PowerPoint</Application>
  <PresentationFormat>Ekran Gösterisi (4:3)</PresentationFormat>
  <Paragraphs>82</Paragraphs>
  <Slides>29</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29</vt:i4>
      </vt:variant>
    </vt:vector>
  </HeadingPairs>
  <TitlesOfParts>
    <vt:vector size="37" baseType="lpstr">
      <vt:lpstr>Albertus Extra Bold</vt:lpstr>
      <vt:lpstr>Arial Black</vt:lpstr>
      <vt:lpstr>Calibri</vt:lpstr>
      <vt:lpstr>Consolas</vt:lpstr>
      <vt:lpstr>Constantia</vt:lpstr>
      <vt:lpstr>Times New Roman</vt:lpstr>
      <vt:lpstr>Wingdings 2</vt:lpstr>
      <vt:lpstr>Akış</vt:lpstr>
      <vt:lpstr>  </vt:lpstr>
      <vt:lpstr>Bakanların Yetkisi</vt:lpstr>
      <vt:lpstr> Suçun 4483 sayılı Kanuna göre soruşturulabilmesi için görev sebebiyle işlenmiş olmasının gerektiği</vt:lpstr>
      <vt:lpstr>PowerPoint Sunusu</vt:lpstr>
      <vt:lpstr>PowerPoint Sunusu</vt:lpstr>
      <vt:lpstr>PowerPoint Sunusu</vt:lpstr>
      <vt:lpstr>PowerPoint Sunusu</vt:lpstr>
      <vt:lpstr>Hakkında ön inceleme yapılanların ifadelerinin alınmasından ve gerekli bilgi ve belgelerin toplanılmasından sonra ön inceleme raporu düzenlenmesi zorunlu olduğu</vt:lpstr>
      <vt:lpstr>Soruşturma sırasında izin verilen konudan tamamen farklı nitelikte bir fiil ortaya çıkmasına rağmen, yeniden ön inceleme emri alınmaksızın ön inceleme yapılmasının, 4483 sayılı Kanunun 8 inci maddenin 2 nci fıkrasına aykırılık oluşturduğu</vt:lpstr>
      <vt:lpstr>Bazı iddiaların incelenmemesi</vt:lpstr>
      <vt:lpstr>Suç konusu ile ilgili bilgi ve belgeler yeterince toplanmadan ön inceleme raporu düzenlenemeyeceği ve bu konuda alınan kararın geçersiz olacağı </vt:lpstr>
      <vt:lpstr>Ast memur ile üst memurun birlikte suç işlemeleri halinde</vt:lpstr>
      <vt:lpstr>HUKUKİ UYUŞMAZLIK </vt:lpstr>
      <vt:lpstr>HUKUKİ UYUŞMAZLIK </vt:lpstr>
      <vt:lpstr>BİLİRKİŞİ İNCELEMESİ</vt:lpstr>
      <vt:lpstr>KARARLAR</vt:lpstr>
      <vt:lpstr>KARARLAR</vt:lpstr>
      <vt:lpstr>KARARLAR</vt:lpstr>
      <vt:lpstr>PowerPoint Sunusu</vt:lpstr>
      <vt:lpstr>PowerPoint Sunusu</vt:lpstr>
      <vt:lpstr>PowerPoint Sunusu</vt:lpstr>
      <vt:lpstr>PowerPoint Sunusu</vt:lpstr>
      <vt:lpstr>Diğer Kararlar</vt:lpstr>
      <vt:lpstr>Diğer Kararlar</vt:lpstr>
      <vt:lpstr>Diğer Kararlar</vt:lpstr>
      <vt:lpstr>Diğer Kararlar</vt:lpstr>
      <vt:lpstr>Diğer Kararlar</vt:lpstr>
      <vt:lpstr>Diğer Kararlar</vt:lpstr>
      <vt:lpstr>                Teşekkürler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Kenan DOLAŞ</dc:creator>
  <cp:lastModifiedBy>Vali Yard</cp:lastModifiedBy>
  <cp:revision>124</cp:revision>
  <cp:lastPrinted>2015-04-24T11:50:21Z</cp:lastPrinted>
  <dcterms:created xsi:type="dcterms:W3CDTF">2015-04-22T12:55:23Z</dcterms:created>
  <dcterms:modified xsi:type="dcterms:W3CDTF">2019-12-11T13:57:05Z</dcterms:modified>
</cp:coreProperties>
</file>