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1"/>
  </p:notesMasterIdLst>
  <p:handoutMasterIdLst>
    <p:handoutMasterId r:id="rId42"/>
  </p:handoutMasterIdLst>
  <p:sldIdLst>
    <p:sldId id="347" r:id="rId2"/>
    <p:sldId id="355" r:id="rId3"/>
    <p:sldId id="427" r:id="rId4"/>
    <p:sldId id="356" r:id="rId5"/>
    <p:sldId id="357" r:id="rId6"/>
    <p:sldId id="358" r:id="rId7"/>
    <p:sldId id="450" r:id="rId8"/>
    <p:sldId id="359" r:id="rId9"/>
    <p:sldId id="360" r:id="rId10"/>
    <p:sldId id="361" r:id="rId11"/>
    <p:sldId id="362" r:id="rId12"/>
    <p:sldId id="363" r:id="rId13"/>
    <p:sldId id="364" r:id="rId14"/>
    <p:sldId id="365" r:id="rId15"/>
    <p:sldId id="366" r:id="rId16"/>
    <p:sldId id="367" r:id="rId17"/>
    <p:sldId id="368" r:id="rId18"/>
    <p:sldId id="369" r:id="rId19"/>
    <p:sldId id="370" r:id="rId20"/>
    <p:sldId id="319" r:id="rId21"/>
    <p:sldId id="320" r:id="rId22"/>
    <p:sldId id="282" r:id="rId23"/>
    <p:sldId id="334" r:id="rId24"/>
    <p:sldId id="373" r:id="rId25"/>
    <p:sldId id="380" r:id="rId26"/>
    <p:sldId id="381" r:id="rId27"/>
    <p:sldId id="375" r:id="rId28"/>
    <p:sldId id="378" r:id="rId29"/>
    <p:sldId id="439" r:id="rId30"/>
    <p:sldId id="440" r:id="rId31"/>
    <p:sldId id="441" r:id="rId32"/>
    <p:sldId id="442" r:id="rId33"/>
    <p:sldId id="311" r:id="rId34"/>
    <p:sldId id="313" r:id="rId35"/>
    <p:sldId id="314" r:id="rId36"/>
    <p:sldId id="315" r:id="rId37"/>
    <p:sldId id="443" r:id="rId38"/>
    <p:sldId id="449" r:id="rId39"/>
    <p:sldId id="354" r:id="rId4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122"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105611F-8288-4CE4-BD08-8DADAE394DBA}" type="datetimeFigureOut">
              <a:rPr lang="tr-TR" smtClean="0"/>
              <a:t>12.12.2019</a:t>
            </a:fld>
            <a:endParaRPr lang="tr-TR"/>
          </a:p>
        </p:txBody>
      </p:sp>
      <p:sp>
        <p:nvSpPr>
          <p:cNvPr id="4" name="Altbilgi Yer Tutucusu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2F9419D-A989-45D5-A024-E8F9A6B70CCF}" type="slidenum">
              <a:rPr lang="tr-TR" smtClean="0"/>
              <a:t>‹#›</a:t>
            </a:fld>
            <a:endParaRPr lang="tr-TR"/>
          </a:p>
        </p:txBody>
      </p:sp>
    </p:spTree>
    <p:extLst>
      <p:ext uri="{BB962C8B-B14F-4D97-AF65-F5344CB8AC3E}">
        <p14:creationId xmlns:p14="http://schemas.microsoft.com/office/powerpoint/2010/main" val="1756879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D7DEEA-6591-449C-882D-B7C0F6C010E2}" type="datetimeFigureOut">
              <a:rPr lang="tr-TR" smtClean="0"/>
              <a:t>12.12.2019</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27D947-A582-414A-9B69-4A12CC205279}" type="slidenum">
              <a:rPr lang="tr-TR" smtClean="0"/>
              <a:t>‹#›</a:t>
            </a:fld>
            <a:endParaRPr lang="tr-TR"/>
          </a:p>
        </p:txBody>
      </p:sp>
    </p:spTree>
    <p:extLst>
      <p:ext uri="{BB962C8B-B14F-4D97-AF65-F5344CB8AC3E}">
        <p14:creationId xmlns:p14="http://schemas.microsoft.com/office/powerpoint/2010/main" val="2821631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227D947-A582-414A-9B69-4A12CC205279}" type="slidenum">
              <a:rPr lang="tr-TR" smtClean="0"/>
              <a:t>30</a:t>
            </a:fld>
            <a:endParaRPr lang="tr-TR"/>
          </a:p>
        </p:txBody>
      </p:sp>
    </p:spTree>
    <p:extLst>
      <p:ext uri="{BB962C8B-B14F-4D97-AF65-F5344CB8AC3E}">
        <p14:creationId xmlns:p14="http://schemas.microsoft.com/office/powerpoint/2010/main" val="28567944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A23720DD-5B6D-40BF-8493-A6B52D484E6B}" type="datetimeFigureOut">
              <a:rPr lang="tr-TR" smtClean="0"/>
              <a:t>12.12.2019</a:t>
            </a:fld>
            <a:endParaRPr lang="tr-TR"/>
          </a:p>
        </p:txBody>
      </p:sp>
      <p:sp>
        <p:nvSpPr>
          <p:cNvPr id="19" name="Footer Placeholder 18"/>
          <p:cNvSpPr>
            <a:spLocks noGrp="1"/>
          </p:cNvSpPr>
          <p:nvPr>
            <p:ph type="ftr" sz="quarter" idx="11"/>
          </p:nvPr>
        </p:nvSpPr>
        <p:spPr/>
        <p:txBody>
          <a:bodyPr/>
          <a:lstStyle/>
          <a:p>
            <a:endParaRPr lang="tr-TR"/>
          </a:p>
        </p:txBody>
      </p:sp>
      <p:sp>
        <p:nvSpPr>
          <p:cNvPr id="27" name="Slide Number Placeholder 26"/>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23720DD-5B6D-40BF-8493-A6B52D484E6B}" type="datetimeFigureOut">
              <a:rPr lang="tr-TR" smtClean="0"/>
              <a:t>12.12.2019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23720DD-5B6D-40BF-8493-A6B52D484E6B}" type="datetimeFigureOut">
              <a:rPr lang="tr-TR" smtClean="0"/>
              <a:t>12.12.2019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23720DD-5B6D-40BF-8493-A6B52D484E6B}" type="datetimeFigureOut">
              <a:rPr lang="tr-TR" smtClean="0"/>
              <a:t>12.12.2019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12.12.2019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A23720DD-5B6D-40BF-8493-A6B52D484E6B}" type="datetimeFigureOut">
              <a:rPr lang="tr-TR" smtClean="0"/>
              <a:t>12.12.2019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A23720DD-5B6D-40BF-8493-A6B52D484E6B}" type="datetimeFigureOut">
              <a:rPr lang="tr-TR" smtClean="0"/>
              <a:t>12.12.2019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A23720DD-5B6D-40BF-8493-A6B52D484E6B}" type="datetimeFigureOut">
              <a:rPr lang="tr-TR" smtClean="0"/>
              <a:t>12.12.2019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12.12.2019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A23720DD-5B6D-40BF-8493-A6B52D484E6B}" type="datetimeFigureOut">
              <a:rPr lang="tr-TR" smtClean="0"/>
              <a:t>12.12.2019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12.12.2019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F302176B-0E47-46AC-8F43-DAB4B8A37D06}" type="slidenum">
              <a:rPr lang="tr-TR" smtClean="0"/>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23720DD-5B6D-40BF-8493-A6B52D484E6B}" type="datetimeFigureOut">
              <a:rPr lang="tr-TR" smtClean="0"/>
              <a:t>12.12.2019</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302176B-0E47-46AC-8F43-DAB4B8A37D06}" type="slidenum">
              <a:rPr lang="tr-TR" smtClean="0"/>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flipV="1">
            <a:off x="457200" y="260648"/>
            <a:ext cx="8229600" cy="360040"/>
          </a:xfrm>
        </p:spPr>
        <p:txBody>
          <a:bodyPr>
            <a:normAutofit fontScale="90000"/>
          </a:bodyPr>
          <a:lstStyle/>
          <a:p>
            <a:r>
              <a:rPr lang="tr-TR" dirty="0" smtClean="0"/>
              <a:t>  </a:t>
            </a:r>
            <a:endParaRPr lang="tr-TR" dirty="0"/>
          </a:p>
        </p:txBody>
      </p:sp>
      <p:sp>
        <p:nvSpPr>
          <p:cNvPr id="3" name="İçerik Yer Tutucusu 2"/>
          <p:cNvSpPr>
            <a:spLocks noGrp="1"/>
          </p:cNvSpPr>
          <p:nvPr>
            <p:ph idx="1"/>
          </p:nvPr>
        </p:nvSpPr>
        <p:spPr>
          <a:xfrm>
            <a:off x="457200" y="692696"/>
            <a:ext cx="8229600" cy="5631904"/>
          </a:xfrm>
        </p:spPr>
        <p:txBody>
          <a:bodyPr/>
          <a:lstStyle/>
          <a:p>
            <a:pPr marL="0" indent="0" algn="ctr">
              <a:buNone/>
            </a:pPr>
            <a:endParaRPr lang="tr-TR" sz="3200" b="1" dirty="0" smtClean="0">
              <a:solidFill>
                <a:srgbClr val="0070C0"/>
              </a:solidFill>
              <a:ea typeface="+mj-ea"/>
              <a:cs typeface="+mj-cs"/>
            </a:endParaRPr>
          </a:p>
          <a:p>
            <a:pPr marL="0" indent="0" algn="ctr">
              <a:buNone/>
            </a:pPr>
            <a:r>
              <a:rPr lang="tr-TR" sz="3200" b="1" dirty="0" smtClean="0">
                <a:solidFill>
                  <a:srgbClr val="0070C0"/>
                </a:solidFill>
                <a:ea typeface="+mj-ea"/>
                <a:cs typeface="Times New Roman" panose="02020603050405020304" pitchFamily="18" charset="0"/>
              </a:rPr>
              <a:t>ÖN İNCELEME RAPORU DÜZENLEME TEKNİKLERİ HİZMET İÇİ EĞİTİMİ</a:t>
            </a:r>
            <a:r>
              <a:rPr lang="tr-TR" sz="3200" b="1" dirty="0">
                <a:solidFill>
                  <a:srgbClr val="0070C0"/>
                </a:solidFill>
                <a:ea typeface="+mj-ea"/>
                <a:cs typeface="Times New Roman" panose="02020603050405020304" pitchFamily="18" charset="0"/>
              </a:rPr>
              <a:t/>
            </a:r>
            <a:br>
              <a:rPr lang="tr-TR" sz="3200" b="1" dirty="0">
                <a:solidFill>
                  <a:srgbClr val="0070C0"/>
                </a:solidFill>
                <a:ea typeface="+mj-ea"/>
                <a:cs typeface="Times New Roman" panose="02020603050405020304" pitchFamily="18" charset="0"/>
              </a:rPr>
            </a:br>
            <a:r>
              <a:rPr lang="en-US" sz="3200" b="1" dirty="0" smtClean="0">
                <a:solidFill>
                  <a:srgbClr val="0070C0"/>
                </a:solidFill>
                <a:ea typeface="+mj-ea"/>
                <a:cs typeface="Times New Roman" panose="02020603050405020304" pitchFamily="18" charset="0"/>
              </a:rPr>
              <a:t>12</a:t>
            </a:r>
            <a:r>
              <a:rPr lang="tr-TR" sz="3200" b="1" dirty="0" smtClean="0">
                <a:solidFill>
                  <a:srgbClr val="0070C0"/>
                </a:solidFill>
                <a:ea typeface="+mj-ea"/>
                <a:cs typeface="Times New Roman" panose="02020603050405020304" pitchFamily="18" charset="0"/>
              </a:rPr>
              <a:t>/</a:t>
            </a:r>
            <a:r>
              <a:rPr lang="en-US" sz="3200" b="1" dirty="0" smtClean="0">
                <a:solidFill>
                  <a:srgbClr val="0070C0"/>
                </a:solidFill>
                <a:ea typeface="+mj-ea"/>
                <a:cs typeface="Times New Roman" panose="02020603050405020304" pitchFamily="18" charset="0"/>
              </a:rPr>
              <a:t>1</a:t>
            </a:r>
            <a:r>
              <a:rPr lang="tr-TR" sz="3200" b="1" dirty="0" smtClean="0">
                <a:solidFill>
                  <a:srgbClr val="0070C0"/>
                </a:solidFill>
                <a:ea typeface="+mj-ea"/>
                <a:cs typeface="Times New Roman" panose="02020603050405020304" pitchFamily="18" charset="0"/>
              </a:rPr>
              <a:t>2/201</a:t>
            </a:r>
            <a:r>
              <a:rPr lang="en-US" sz="3200" b="1" dirty="0" smtClean="0">
                <a:solidFill>
                  <a:srgbClr val="0070C0"/>
                </a:solidFill>
                <a:ea typeface="+mj-ea"/>
                <a:cs typeface="Times New Roman" panose="02020603050405020304" pitchFamily="18" charset="0"/>
              </a:rPr>
              <a:t>9</a:t>
            </a:r>
            <a:endParaRPr lang="tr-TR" sz="3200" b="1" dirty="0" smtClean="0">
              <a:solidFill>
                <a:srgbClr val="0070C0"/>
              </a:solidFill>
              <a:ea typeface="+mj-ea"/>
              <a:cs typeface="Times New Roman" panose="02020603050405020304" pitchFamily="18" charset="0"/>
            </a:endParaRPr>
          </a:p>
          <a:p>
            <a:endParaRPr lang="tr-TR" sz="3200" b="1" dirty="0">
              <a:solidFill>
                <a:srgbClr val="0070C0"/>
              </a:solidFill>
              <a:ea typeface="+mj-ea"/>
              <a:cs typeface="Times New Roman" panose="02020603050405020304" pitchFamily="18" charset="0"/>
            </a:endParaRPr>
          </a:p>
          <a:p>
            <a:pPr marL="0" lvl="0" indent="0">
              <a:buClr>
                <a:srgbClr val="0BD0D9"/>
              </a:buClr>
              <a:buNone/>
            </a:pPr>
            <a:r>
              <a:rPr lang="tr-TR" sz="2800" b="1" dirty="0" smtClean="0">
                <a:solidFill>
                  <a:srgbClr val="0070C0"/>
                </a:solidFill>
                <a:cs typeface="Times New Roman" panose="02020603050405020304" pitchFamily="18" charset="0"/>
              </a:rPr>
              <a:t>                            </a:t>
            </a:r>
            <a:r>
              <a:rPr lang="en-US" sz="2800" b="1" dirty="0" smtClean="0">
                <a:solidFill>
                  <a:srgbClr val="0070C0"/>
                </a:solidFill>
                <a:cs typeface="Times New Roman" panose="02020603050405020304" pitchFamily="18" charset="0"/>
              </a:rPr>
              <a:t>Dr.</a:t>
            </a:r>
            <a:r>
              <a:rPr lang="tr-TR" sz="2800" b="1" dirty="0" smtClean="0">
                <a:solidFill>
                  <a:srgbClr val="0070C0"/>
                </a:solidFill>
                <a:cs typeface="Times New Roman" panose="02020603050405020304" pitchFamily="18" charset="0"/>
              </a:rPr>
              <a:t> Mehmet TANIŞIR</a:t>
            </a:r>
          </a:p>
          <a:p>
            <a:pPr marL="0" lvl="0" indent="0">
              <a:buClr>
                <a:srgbClr val="0BD0D9"/>
              </a:buClr>
              <a:buNone/>
            </a:pPr>
            <a:r>
              <a:rPr lang="tr-TR" sz="2800" b="1" dirty="0" smtClean="0">
                <a:solidFill>
                  <a:srgbClr val="0070C0"/>
                </a:solidFill>
                <a:cs typeface="Times New Roman" panose="02020603050405020304" pitchFamily="18" charset="0"/>
              </a:rPr>
              <a:t>                                </a:t>
            </a:r>
            <a:r>
              <a:rPr lang="en-US" sz="2800" b="1" dirty="0" smtClean="0">
                <a:solidFill>
                  <a:srgbClr val="0070C0"/>
                </a:solidFill>
                <a:cs typeface="Times New Roman" panose="02020603050405020304" pitchFamily="18" charset="0"/>
              </a:rPr>
              <a:t>  </a:t>
            </a:r>
            <a:r>
              <a:rPr lang="tr-TR" sz="2800" b="1" dirty="0" smtClean="0">
                <a:solidFill>
                  <a:srgbClr val="0070C0"/>
                </a:solidFill>
                <a:cs typeface="Times New Roman" panose="02020603050405020304" pitchFamily="18" charset="0"/>
              </a:rPr>
              <a:t>Vali Yardımcısı</a:t>
            </a:r>
            <a:endParaRPr lang="tr-TR" dirty="0">
              <a:cs typeface="Times New Roman" panose="02020603050405020304" pitchFamily="18" charset="0"/>
            </a:endParaRPr>
          </a:p>
        </p:txBody>
      </p:sp>
    </p:spTree>
    <p:extLst>
      <p:ext uri="{BB962C8B-B14F-4D97-AF65-F5344CB8AC3E}">
        <p14:creationId xmlns:p14="http://schemas.microsoft.com/office/powerpoint/2010/main" val="14559952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lvl="0" algn="ctr" fontAlgn="base">
              <a:spcAft>
                <a:spcPct val="0"/>
              </a:spcAft>
            </a:pPr>
            <a:r>
              <a:rPr lang="tr-TR" sz="2800" b="1" dirty="0">
                <a:solidFill>
                  <a:srgbClr val="CC6600"/>
                </a:solidFill>
                <a:ea typeface="+mn-ea"/>
                <a:cs typeface="+mn-cs"/>
              </a:rPr>
              <a:t>OLAY YERİ VE TARİHİ</a:t>
            </a:r>
          </a:p>
        </p:txBody>
      </p:sp>
      <p:sp>
        <p:nvSpPr>
          <p:cNvPr id="3" name="İçerik Yer Tutucusu 2"/>
          <p:cNvSpPr>
            <a:spLocks noGrp="1"/>
          </p:cNvSpPr>
          <p:nvPr>
            <p:ph idx="1"/>
          </p:nvPr>
        </p:nvSpPr>
        <p:spPr/>
        <p:txBody>
          <a:bodyPr/>
          <a:lstStyle/>
          <a:p>
            <a:pPr marL="609600" indent="-609600"/>
            <a:r>
              <a:rPr lang="tr-TR" b="1" dirty="0"/>
              <a:t>Ön İnceleme konusu işlem/işlemler veya </a:t>
            </a:r>
          </a:p>
          <a:p>
            <a:pPr marL="609600" indent="-609600"/>
            <a:r>
              <a:rPr lang="tr-TR" b="1" dirty="0"/>
              <a:t>eylem/eylemlerin  tesis veya işlendiği yer/yerler</a:t>
            </a:r>
          </a:p>
          <a:p>
            <a:pPr marL="609600" indent="-609600"/>
            <a:r>
              <a:rPr lang="tr-TR" b="1" dirty="0"/>
              <a:t> ile tarih/ tarihleri yazılır.</a:t>
            </a:r>
            <a:endParaRPr lang="tr-TR" dirty="0"/>
          </a:p>
        </p:txBody>
      </p:sp>
    </p:spTree>
    <p:extLst>
      <p:ext uri="{BB962C8B-B14F-4D97-AF65-F5344CB8AC3E}">
        <p14:creationId xmlns:p14="http://schemas.microsoft.com/office/powerpoint/2010/main" val="36076955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lvl="0" algn="ctr" fontAlgn="base">
              <a:spcAft>
                <a:spcPct val="0"/>
              </a:spcAft>
            </a:pPr>
            <a:r>
              <a:rPr lang="tr-TR" sz="2600" b="1" dirty="0">
                <a:solidFill>
                  <a:srgbClr val="CC6600"/>
                </a:solidFill>
                <a:ea typeface="+mn-ea"/>
                <a:cs typeface="+mn-cs"/>
              </a:rPr>
              <a:t>HAKKINDA ÖN İNCELEME YAPILAN/YAPILANLAR</a:t>
            </a:r>
          </a:p>
        </p:txBody>
      </p:sp>
      <p:sp>
        <p:nvSpPr>
          <p:cNvPr id="3" name="İçerik Yer Tutucusu 2"/>
          <p:cNvSpPr>
            <a:spLocks noGrp="1"/>
          </p:cNvSpPr>
          <p:nvPr>
            <p:ph idx="1"/>
          </p:nvPr>
        </p:nvSpPr>
        <p:spPr/>
        <p:txBody>
          <a:bodyPr/>
          <a:lstStyle/>
          <a:p>
            <a:pPr marL="609600" indent="-609600"/>
            <a:r>
              <a:rPr lang="tr-TR" sz="2800" dirty="0"/>
              <a:t>Hakkında ön inceleme yapılanların ad ve </a:t>
            </a:r>
          </a:p>
          <a:p>
            <a:pPr marL="609600" indent="-609600"/>
            <a:r>
              <a:rPr lang="tr-TR" sz="2800" dirty="0" smtClean="0"/>
              <a:t>soyadları </a:t>
            </a:r>
            <a:r>
              <a:rPr lang="tr-TR" sz="2800" dirty="0"/>
              <a:t>ile görev unvan ve yerleri yazılır.</a:t>
            </a:r>
            <a:endParaRPr lang="tr-TR" dirty="0"/>
          </a:p>
        </p:txBody>
      </p:sp>
    </p:spTree>
    <p:extLst>
      <p:ext uri="{BB962C8B-B14F-4D97-AF65-F5344CB8AC3E}">
        <p14:creationId xmlns:p14="http://schemas.microsoft.com/office/powerpoint/2010/main" val="1260316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2800" b="1" dirty="0">
                <a:solidFill>
                  <a:srgbClr val="CC6600"/>
                </a:solidFill>
                <a:latin typeface="Final Frontier"/>
                <a:ea typeface="Times New Roman"/>
                <a:cs typeface="Times New Roman"/>
              </a:rPr>
              <a:t>İNCELEME</a:t>
            </a:r>
            <a:endParaRPr lang="tr-TR" sz="2800" dirty="0"/>
          </a:p>
        </p:txBody>
      </p:sp>
      <p:sp>
        <p:nvSpPr>
          <p:cNvPr id="3" name="İçerik Yer Tutucusu 2"/>
          <p:cNvSpPr>
            <a:spLocks noGrp="1"/>
          </p:cNvSpPr>
          <p:nvPr>
            <p:ph idx="1"/>
          </p:nvPr>
        </p:nvSpPr>
        <p:spPr/>
        <p:txBody>
          <a:bodyPr/>
          <a:lstStyle/>
          <a:p>
            <a:pPr fontAlgn="base"/>
            <a:r>
              <a:rPr lang="tr-TR" b="1" dirty="0"/>
              <a:t>İnceleme bölümü inceleme konusu eylem veya </a:t>
            </a:r>
            <a:endParaRPr lang="tr-TR" dirty="0"/>
          </a:p>
          <a:p>
            <a:pPr fontAlgn="base"/>
            <a:r>
              <a:rPr lang="tr-TR" b="1" dirty="0"/>
              <a:t>işleme ilişkin suçun maddi unsurlarının</a:t>
            </a:r>
            <a:endParaRPr lang="tr-TR" dirty="0"/>
          </a:p>
          <a:p>
            <a:pPr fontAlgn="base"/>
            <a:r>
              <a:rPr lang="tr-TR" b="1" dirty="0"/>
              <a:t> sergilendiği bölümdür. Başka bir ifadeyle </a:t>
            </a:r>
            <a:endParaRPr lang="tr-TR" dirty="0"/>
          </a:p>
          <a:p>
            <a:pPr fontAlgn="base"/>
            <a:r>
              <a:rPr lang="tr-TR" b="1" dirty="0"/>
              <a:t>işlemin suç teşkil ettiğine dair delil niteliği </a:t>
            </a:r>
            <a:endParaRPr lang="tr-TR" dirty="0"/>
          </a:p>
          <a:p>
            <a:r>
              <a:rPr lang="tr-TR" b="1" dirty="0"/>
              <a:t>taşıyan  yazılı belge ve kayıtlardır</a:t>
            </a:r>
            <a:r>
              <a:rPr lang="tr-TR" b="1" dirty="0" smtClean="0"/>
              <a:t>.</a:t>
            </a:r>
          </a:p>
          <a:p>
            <a:r>
              <a:rPr lang="tr-TR" b="1" dirty="0" smtClean="0">
                <a:solidFill>
                  <a:srgbClr val="C00000"/>
                </a:solidFill>
              </a:rPr>
              <a:t>Bu inceleme bölümünde;</a:t>
            </a:r>
          </a:p>
          <a:p>
            <a:pPr marL="0" indent="0">
              <a:buNone/>
            </a:pPr>
            <a:r>
              <a:rPr lang="tr-TR" b="1" dirty="0" smtClean="0"/>
              <a:t>	-Toplanan Bilgi ve Belgeler</a:t>
            </a:r>
            <a:r>
              <a:rPr lang="tr-TR" b="1" dirty="0"/>
              <a:t>,</a:t>
            </a:r>
          </a:p>
          <a:p>
            <a:pPr marL="0" indent="0">
              <a:buNone/>
            </a:pPr>
            <a:r>
              <a:rPr lang="tr-TR" b="1" dirty="0"/>
              <a:t>	-Alınan İfade ve Beyanlar,</a:t>
            </a:r>
          </a:p>
          <a:p>
            <a:pPr marL="0" indent="0">
              <a:buNone/>
            </a:pPr>
            <a:r>
              <a:rPr lang="tr-TR" b="1" dirty="0"/>
              <a:t>	Yer alır.</a:t>
            </a:r>
          </a:p>
        </p:txBody>
      </p:sp>
    </p:spTree>
    <p:extLst>
      <p:ext uri="{BB962C8B-B14F-4D97-AF65-F5344CB8AC3E}">
        <p14:creationId xmlns:p14="http://schemas.microsoft.com/office/powerpoint/2010/main" val="2932158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lvl="0" algn="ctr" fontAlgn="base">
              <a:spcAft>
                <a:spcPct val="0"/>
              </a:spcAft>
            </a:pPr>
            <a:r>
              <a:rPr lang="tr-TR" sz="2400" b="1" dirty="0">
                <a:solidFill>
                  <a:srgbClr val="CC6600"/>
                </a:solidFill>
                <a:ea typeface="+mn-ea"/>
                <a:cs typeface="+mn-cs"/>
              </a:rPr>
              <a:t>HAKKINDA ÖN İNCELEME YAPILAN/</a:t>
            </a:r>
            <a:br>
              <a:rPr lang="tr-TR" sz="2400" b="1" dirty="0">
                <a:solidFill>
                  <a:srgbClr val="CC6600"/>
                </a:solidFill>
                <a:ea typeface="+mn-ea"/>
                <a:cs typeface="+mn-cs"/>
              </a:rPr>
            </a:br>
            <a:r>
              <a:rPr lang="tr-TR" sz="2400" b="1" dirty="0">
                <a:solidFill>
                  <a:srgbClr val="CC6600"/>
                </a:solidFill>
                <a:ea typeface="+mn-ea"/>
                <a:cs typeface="+mn-cs"/>
              </a:rPr>
              <a:t>YAPILANLARIN İFADELERİ</a:t>
            </a:r>
          </a:p>
        </p:txBody>
      </p:sp>
      <p:sp>
        <p:nvSpPr>
          <p:cNvPr id="3" name="İçerik Yer Tutucusu 2"/>
          <p:cNvSpPr>
            <a:spLocks noGrp="1"/>
          </p:cNvSpPr>
          <p:nvPr>
            <p:ph idx="1"/>
          </p:nvPr>
        </p:nvSpPr>
        <p:spPr/>
        <p:txBody>
          <a:bodyPr/>
          <a:lstStyle/>
          <a:p>
            <a:pPr fontAlgn="base"/>
            <a:r>
              <a:rPr lang="tr-TR" b="1" dirty="0"/>
              <a:t>... . alınan ... tarihli ifadesinde</a:t>
            </a:r>
            <a:endParaRPr lang="tr-TR" dirty="0"/>
          </a:p>
          <a:p>
            <a:pPr fontAlgn="base"/>
            <a:r>
              <a:rPr lang="tr-TR" b="1" dirty="0"/>
              <a:t>hakkında ileri sürülen iddialara karşı aynen : (Ek:)</a:t>
            </a:r>
            <a:endParaRPr lang="tr-TR" dirty="0"/>
          </a:p>
          <a:p>
            <a:pPr fontAlgn="base"/>
            <a:r>
              <a:rPr lang="tr-TR" b="1" dirty="0"/>
              <a:t>“... </a:t>
            </a:r>
            <a:r>
              <a:rPr lang="tr-TR" b="1" dirty="0">
                <a:solidFill>
                  <a:srgbClr val="FF0000"/>
                </a:solidFill>
              </a:rPr>
              <a:t>Bu gerekçelerle hakkımda ileri sürülen iddiaları </a:t>
            </a:r>
            <a:r>
              <a:rPr lang="tr-TR" b="1" dirty="0" smtClean="0">
                <a:solidFill>
                  <a:srgbClr val="FF0000"/>
                </a:solidFill>
              </a:rPr>
              <a:t>kabul </a:t>
            </a:r>
            <a:r>
              <a:rPr lang="tr-TR" b="1" dirty="0">
                <a:solidFill>
                  <a:srgbClr val="FF0000"/>
                </a:solidFill>
              </a:rPr>
              <a:t>etmiyorum.” </a:t>
            </a:r>
            <a:r>
              <a:rPr lang="tr-TR" b="1" dirty="0"/>
              <a:t>şeklinde beyanda bulunmuştur. </a:t>
            </a:r>
            <a:endParaRPr lang="tr-TR" dirty="0"/>
          </a:p>
          <a:p>
            <a:endParaRPr lang="tr-TR" dirty="0"/>
          </a:p>
        </p:txBody>
      </p:sp>
    </p:spTree>
    <p:extLst>
      <p:ext uri="{BB962C8B-B14F-4D97-AF65-F5344CB8AC3E}">
        <p14:creationId xmlns:p14="http://schemas.microsoft.com/office/powerpoint/2010/main" val="25818387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lvl="0" algn="ctr" fontAlgn="base">
              <a:spcAft>
                <a:spcPct val="0"/>
              </a:spcAft>
            </a:pPr>
            <a:r>
              <a:rPr lang="tr-TR" sz="2400" b="1" dirty="0">
                <a:solidFill>
                  <a:srgbClr val="CC6600"/>
                </a:solidFill>
                <a:ea typeface="+mn-ea"/>
                <a:cs typeface="+mn-cs"/>
              </a:rPr>
              <a:t>TANIK  İFADELERİ</a:t>
            </a:r>
          </a:p>
        </p:txBody>
      </p:sp>
      <p:sp>
        <p:nvSpPr>
          <p:cNvPr id="3" name="İçerik Yer Tutucusu 2"/>
          <p:cNvSpPr>
            <a:spLocks noGrp="1"/>
          </p:cNvSpPr>
          <p:nvPr>
            <p:ph idx="1"/>
          </p:nvPr>
        </p:nvSpPr>
        <p:spPr/>
        <p:txBody>
          <a:bodyPr/>
          <a:lstStyle/>
          <a:p>
            <a:pPr marL="609600" indent="-609600"/>
            <a:r>
              <a:rPr lang="tr-TR" b="1" dirty="0"/>
              <a:t>İncelenen olayla ilgili olarak, aydınlatılması görgü </a:t>
            </a:r>
            <a:r>
              <a:rPr lang="tr-TR" b="1" dirty="0" smtClean="0"/>
              <a:t> </a:t>
            </a:r>
            <a:r>
              <a:rPr lang="tr-TR" b="1" dirty="0"/>
              <a:t>tanıklarının ifadelerine  bağlı olan ve incelenen </a:t>
            </a:r>
            <a:r>
              <a:rPr lang="tr-TR" b="1" dirty="0" smtClean="0"/>
              <a:t>olayın </a:t>
            </a:r>
            <a:r>
              <a:rPr lang="tr-TR" b="1" dirty="0"/>
              <a:t>oluşumunu bizzat gören veya duyan </a:t>
            </a:r>
            <a:r>
              <a:rPr lang="tr-TR" b="1" dirty="0" smtClean="0"/>
              <a:t>kimselerin </a:t>
            </a:r>
            <a:r>
              <a:rPr lang="tr-TR" b="1" dirty="0"/>
              <a:t>ifadeleri tanık sıfatıyla alınmalıdır. </a:t>
            </a:r>
            <a:endParaRPr lang="en-US" b="1" dirty="0"/>
          </a:p>
          <a:p>
            <a:endParaRPr lang="tr-TR" dirty="0"/>
          </a:p>
        </p:txBody>
      </p:sp>
    </p:spTree>
    <p:extLst>
      <p:ext uri="{BB962C8B-B14F-4D97-AF65-F5344CB8AC3E}">
        <p14:creationId xmlns:p14="http://schemas.microsoft.com/office/powerpoint/2010/main" val="32796386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lvl="0" algn="ctr" fontAlgn="base">
              <a:spcAft>
                <a:spcPct val="0"/>
              </a:spcAft>
            </a:pPr>
            <a:r>
              <a:rPr lang="tr-TR" sz="2400" b="1" dirty="0">
                <a:solidFill>
                  <a:srgbClr val="CC6600"/>
                </a:solidFill>
                <a:ea typeface="+mn-ea"/>
                <a:cs typeface="+mn-cs"/>
              </a:rPr>
              <a:t>BİLGİSİNE BAŞVURULANLARIN  İFADELERİ</a:t>
            </a:r>
          </a:p>
        </p:txBody>
      </p:sp>
      <p:sp>
        <p:nvSpPr>
          <p:cNvPr id="3" name="İçerik Yer Tutucusu 2"/>
          <p:cNvSpPr>
            <a:spLocks noGrp="1"/>
          </p:cNvSpPr>
          <p:nvPr>
            <p:ph idx="1"/>
          </p:nvPr>
        </p:nvSpPr>
        <p:spPr/>
        <p:txBody>
          <a:bodyPr/>
          <a:lstStyle/>
          <a:p>
            <a:pPr marL="609600" indent="-609600"/>
            <a:r>
              <a:rPr lang="tr-TR" b="1" dirty="0"/>
              <a:t>Tanıklar dışında dinlenen kişilerin ifadeleri olup, </a:t>
            </a:r>
          </a:p>
          <a:p>
            <a:pPr marL="609600" indent="-609600"/>
            <a:r>
              <a:rPr lang="tr-TR" b="1" dirty="0"/>
              <a:t>bu ifadeler alınırken ilgililere yemin ettirilmez.</a:t>
            </a:r>
            <a:r>
              <a:rPr lang="tr-TR" dirty="0"/>
              <a:t> </a:t>
            </a:r>
            <a:endParaRPr lang="en-US" dirty="0"/>
          </a:p>
          <a:p>
            <a:endParaRPr lang="tr-TR" dirty="0"/>
          </a:p>
        </p:txBody>
      </p:sp>
    </p:spTree>
    <p:extLst>
      <p:ext uri="{BB962C8B-B14F-4D97-AF65-F5344CB8AC3E}">
        <p14:creationId xmlns:p14="http://schemas.microsoft.com/office/powerpoint/2010/main" val="31701401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476672"/>
            <a:ext cx="8229600" cy="792088"/>
          </a:xfrm>
        </p:spPr>
        <p:txBody>
          <a:bodyPr>
            <a:normAutofit/>
          </a:bodyPr>
          <a:lstStyle/>
          <a:p>
            <a:pPr algn="ctr"/>
            <a:r>
              <a:rPr lang="tr-TR" sz="2800" b="1" dirty="0">
                <a:solidFill>
                  <a:srgbClr val="CC6600"/>
                </a:solidFill>
                <a:latin typeface="Final Frontier"/>
                <a:ea typeface="Times New Roman"/>
                <a:cs typeface="Times New Roman"/>
              </a:rPr>
              <a:t>DEĞERLENDİRME</a:t>
            </a:r>
            <a:endParaRPr lang="tr-TR" sz="2800" dirty="0"/>
          </a:p>
        </p:txBody>
      </p:sp>
      <p:sp>
        <p:nvSpPr>
          <p:cNvPr id="3" name="İçerik Yer Tutucusu 2"/>
          <p:cNvSpPr>
            <a:spLocks noGrp="1"/>
          </p:cNvSpPr>
          <p:nvPr>
            <p:ph idx="1"/>
          </p:nvPr>
        </p:nvSpPr>
        <p:spPr>
          <a:xfrm>
            <a:off x="179512" y="1484784"/>
            <a:ext cx="8712968" cy="4839816"/>
          </a:xfrm>
        </p:spPr>
        <p:txBody>
          <a:bodyPr>
            <a:normAutofit/>
          </a:bodyPr>
          <a:lstStyle/>
          <a:p>
            <a:pPr marL="0" indent="0">
              <a:buNone/>
            </a:pPr>
            <a:r>
              <a:rPr lang="tr-TR" b="1" dirty="0" smtClean="0"/>
              <a:t>	Konunun </a:t>
            </a:r>
            <a:r>
              <a:rPr lang="tr-TR" b="1" dirty="0"/>
              <a:t>bütün boyutlarıyla irdelendiği, </a:t>
            </a:r>
            <a:r>
              <a:rPr lang="tr-TR" b="1" dirty="0" smtClean="0"/>
              <a:t>tartışıldığı </a:t>
            </a:r>
            <a:r>
              <a:rPr lang="tr-TR" b="1" dirty="0"/>
              <a:t>ve inceleme konusu hakkında </a:t>
            </a:r>
            <a:r>
              <a:rPr lang="tr-TR" b="1" dirty="0" smtClean="0"/>
              <a:t>bir kanaate varılan bölümdür.</a:t>
            </a:r>
            <a:r>
              <a:rPr lang="tr-TR" b="1" dirty="0">
                <a:solidFill>
                  <a:srgbClr val="FF0033"/>
                </a:solidFill>
                <a:latin typeface="Times New Roman" pitchFamily="18" charset="0"/>
              </a:rPr>
              <a:t> </a:t>
            </a:r>
            <a:endParaRPr lang="tr-TR" b="1" dirty="0" smtClean="0">
              <a:solidFill>
                <a:srgbClr val="FF0033"/>
              </a:solidFill>
              <a:latin typeface="Times New Roman" pitchFamily="18" charset="0"/>
            </a:endParaRPr>
          </a:p>
          <a:p>
            <a:pPr marL="457200" lvl="1" indent="0" fontAlgn="base">
              <a:spcBef>
                <a:spcPct val="0"/>
              </a:spcBef>
              <a:spcAft>
                <a:spcPct val="0"/>
              </a:spcAft>
              <a:buClrTx/>
              <a:buSzTx/>
              <a:buNone/>
              <a:tabLst>
                <a:tab pos="457200" algn="l"/>
              </a:tabLst>
            </a:pPr>
            <a:r>
              <a:rPr lang="tr-TR" b="1" dirty="0" smtClean="0">
                <a:solidFill>
                  <a:srgbClr val="000000"/>
                </a:solidFill>
                <a:latin typeface="Times New Roman" pitchFamily="18" charset="0"/>
              </a:rPr>
              <a:t>	</a:t>
            </a:r>
            <a:r>
              <a:rPr lang="tr-TR" dirty="0" smtClean="0">
                <a:solidFill>
                  <a:srgbClr val="000000"/>
                </a:solidFill>
                <a:latin typeface="Times New Roman" pitchFamily="18" charset="0"/>
              </a:rPr>
              <a:t>Bu </a:t>
            </a:r>
            <a:r>
              <a:rPr lang="tr-TR" dirty="0">
                <a:solidFill>
                  <a:srgbClr val="000000"/>
                </a:solidFill>
                <a:latin typeface="Times New Roman" pitchFamily="18" charset="0"/>
              </a:rPr>
              <a:t>bölümde</a:t>
            </a:r>
            <a:r>
              <a:rPr lang="tr-TR" dirty="0" smtClean="0">
                <a:solidFill>
                  <a:srgbClr val="000000"/>
                </a:solidFill>
                <a:latin typeface="Times New Roman" pitchFamily="18" charset="0"/>
              </a:rPr>
              <a:t>, inceleme </a:t>
            </a:r>
            <a:r>
              <a:rPr lang="tr-TR" dirty="0">
                <a:solidFill>
                  <a:srgbClr val="000000"/>
                </a:solidFill>
                <a:latin typeface="Times New Roman" pitchFamily="18" charset="0"/>
              </a:rPr>
              <a:t>dosyasında konu ile doğrudan ilgili bilgi ve belgeler </a:t>
            </a:r>
            <a:r>
              <a:rPr lang="tr-TR" dirty="0" smtClean="0">
                <a:solidFill>
                  <a:srgbClr val="000000"/>
                </a:solidFill>
                <a:latin typeface="Times New Roman" pitchFamily="18" charset="0"/>
              </a:rPr>
              <a:t>irdelenir, muhbir </a:t>
            </a:r>
            <a:r>
              <a:rPr lang="tr-TR" dirty="0">
                <a:solidFill>
                  <a:srgbClr val="000000"/>
                </a:solidFill>
                <a:latin typeface="Times New Roman" pitchFamily="18" charset="0"/>
              </a:rPr>
              <a:t>ve müşteki iddiaları</a:t>
            </a:r>
            <a:r>
              <a:rPr lang="tr-TR" dirty="0" smtClean="0">
                <a:solidFill>
                  <a:srgbClr val="000000"/>
                </a:solidFill>
                <a:latin typeface="Times New Roman" pitchFamily="18" charset="0"/>
              </a:rPr>
              <a:t>, konu </a:t>
            </a:r>
            <a:r>
              <a:rPr lang="tr-TR" dirty="0">
                <a:solidFill>
                  <a:srgbClr val="000000"/>
                </a:solidFill>
                <a:latin typeface="Times New Roman" pitchFamily="18" charset="0"/>
              </a:rPr>
              <a:t>hakkında bilgisine başvurulanların ve tanıkların beyanları</a:t>
            </a:r>
            <a:r>
              <a:rPr lang="tr-TR" dirty="0" smtClean="0">
                <a:solidFill>
                  <a:srgbClr val="000000"/>
                </a:solidFill>
                <a:latin typeface="Times New Roman" pitchFamily="18" charset="0"/>
              </a:rPr>
              <a:t>, şikayet </a:t>
            </a:r>
            <a:r>
              <a:rPr lang="tr-TR" dirty="0">
                <a:solidFill>
                  <a:srgbClr val="000000"/>
                </a:solidFill>
                <a:latin typeface="Times New Roman" pitchFamily="18" charset="0"/>
              </a:rPr>
              <a:t>edilenlerin ifadeleri</a:t>
            </a:r>
            <a:r>
              <a:rPr lang="tr-TR" dirty="0" smtClean="0">
                <a:solidFill>
                  <a:srgbClr val="000000"/>
                </a:solidFill>
                <a:latin typeface="Times New Roman" pitchFamily="18" charset="0"/>
              </a:rPr>
              <a:t>, bilirkişi </a:t>
            </a:r>
            <a:r>
              <a:rPr lang="tr-TR" dirty="0">
                <a:solidFill>
                  <a:srgbClr val="000000"/>
                </a:solidFill>
                <a:latin typeface="Times New Roman" pitchFamily="18" charset="0"/>
              </a:rPr>
              <a:t>raporları</a:t>
            </a:r>
            <a:r>
              <a:rPr lang="tr-TR" dirty="0" smtClean="0">
                <a:solidFill>
                  <a:srgbClr val="000000"/>
                </a:solidFill>
                <a:latin typeface="Times New Roman" pitchFamily="18" charset="0"/>
              </a:rPr>
              <a:t>, inceleme </a:t>
            </a:r>
            <a:r>
              <a:rPr lang="tr-TR" dirty="0">
                <a:solidFill>
                  <a:srgbClr val="000000"/>
                </a:solidFill>
                <a:latin typeface="Times New Roman" pitchFamily="18" charset="0"/>
              </a:rPr>
              <a:t>tutanakları</a:t>
            </a:r>
            <a:r>
              <a:rPr lang="tr-TR" dirty="0" smtClean="0">
                <a:solidFill>
                  <a:srgbClr val="000000"/>
                </a:solidFill>
                <a:latin typeface="Times New Roman" pitchFamily="18" charset="0"/>
              </a:rPr>
              <a:t>, diğer </a:t>
            </a:r>
            <a:r>
              <a:rPr lang="tr-TR" dirty="0">
                <a:solidFill>
                  <a:srgbClr val="000000"/>
                </a:solidFill>
                <a:latin typeface="Times New Roman" pitchFamily="18" charset="0"/>
              </a:rPr>
              <a:t>kayıt ve </a:t>
            </a:r>
            <a:r>
              <a:rPr lang="tr-TR" dirty="0" smtClean="0">
                <a:solidFill>
                  <a:srgbClr val="000000"/>
                </a:solidFill>
                <a:latin typeface="Times New Roman" pitchFamily="18" charset="0"/>
              </a:rPr>
              <a:t>dokümanlar </a:t>
            </a:r>
            <a:r>
              <a:rPr lang="tr-TR" dirty="0">
                <a:solidFill>
                  <a:srgbClr val="000000"/>
                </a:solidFill>
                <a:latin typeface="Times New Roman" pitchFamily="18" charset="0"/>
              </a:rPr>
              <a:t>değerlendirilir</a:t>
            </a:r>
            <a:r>
              <a:rPr lang="tr-TR" dirty="0" smtClean="0">
                <a:solidFill>
                  <a:srgbClr val="000000"/>
                </a:solidFill>
                <a:latin typeface="Times New Roman" pitchFamily="18" charset="0"/>
              </a:rPr>
              <a:t>, tartışılır. Gerekirse </a:t>
            </a:r>
            <a:r>
              <a:rPr lang="tr-TR" dirty="0">
                <a:solidFill>
                  <a:srgbClr val="000000"/>
                </a:solidFill>
                <a:latin typeface="Times New Roman" pitchFamily="18" charset="0"/>
              </a:rPr>
              <a:t>karşılaştırmalı çözümler ve değerlendirmeler yapılır</a:t>
            </a:r>
            <a:r>
              <a:rPr lang="tr-TR" dirty="0" smtClean="0">
                <a:solidFill>
                  <a:srgbClr val="000000"/>
                </a:solidFill>
                <a:latin typeface="Times New Roman" pitchFamily="18" charset="0"/>
              </a:rPr>
              <a:t>. Belirlenen </a:t>
            </a:r>
            <a:r>
              <a:rPr lang="tr-TR" dirty="0">
                <a:solidFill>
                  <a:srgbClr val="000000"/>
                </a:solidFill>
                <a:latin typeface="Times New Roman" pitchFamily="18" charset="0"/>
              </a:rPr>
              <a:t>durum</a:t>
            </a:r>
            <a:r>
              <a:rPr lang="tr-TR" dirty="0" smtClean="0">
                <a:solidFill>
                  <a:srgbClr val="000000"/>
                </a:solidFill>
                <a:latin typeface="Times New Roman" pitchFamily="18" charset="0"/>
              </a:rPr>
              <a:t>, mevzuat hükümleri (Yasa, tüzük, yönetmelik, emir, genelge, yönergeler</a:t>
            </a:r>
            <a:r>
              <a:rPr lang="tr-TR" dirty="0">
                <a:solidFill>
                  <a:srgbClr val="000000"/>
                </a:solidFill>
                <a:latin typeface="Times New Roman" pitchFamily="18" charset="0"/>
              </a:rPr>
              <a:t>..)ile karşılaştırılarak suç unsurlarının tamam olup olmadığı</a:t>
            </a:r>
            <a:r>
              <a:rPr lang="tr-TR" dirty="0" smtClean="0">
                <a:solidFill>
                  <a:srgbClr val="000000"/>
                </a:solidFill>
                <a:latin typeface="Times New Roman" pitchFamily="18" charset="0"/>
              </a:rPr>
              <a:t>, gerekçeli </a:t>
            </a:r>
            <a:r>
              <a:rPr lang="tr-TR" dirty="0">
                <a:solidFill>
                  <a:srgbClr val="000000"/>
                </a:solidFill>
                <a:latin typeface="Times New Roman" pitchFamily="18" charset="0"/>
              </a:rPr>
              <a:t>bir biçimde ortaya konulur.</a:t>
            </a:r>
          </a:p>
          <a:p>
            <a:pPr marL="609600" indent="-609600"/>
            <a:endParaRPr lang="en-US" dirty="0"/>
          </a:p>
          <a:p>
            <a:endParaRPr lang="tr-TR" dirty="0"/>
          </a:p>
        </p:txBody>
      </p:sp>
    </p:spTree>
    <p:extLst>
      <p:ext uri="{BB962C8B-B14F-4D97-AF65-F5344CB8AC3E}">
        <p14:creationId xmlns:p14="http://schemas.microsoft.com/office/powerpoint/2010/main" val="40479750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lvl="0" algn="ctr" fontAlgn="base">
              <a:spcAft>
                <a:spcPct val="0"/>
              </a:spcAft>
            </a:pPr>
            <a:r>
              <a:rPr lang="tr-TR" sz="2800" b="1" dirty="0">
                <a:solidFill>
                  <a:srgbClr val="CC6600"/>
                </a:solidFill>
                <a:ea typeface="+mn-ea"/>
                <a:cs typeface="+mn-cs"/>
              </a:rPr>
              <a:t>SONUÇ</a:t>
            </a:r>
          </a:p>
        </p:txBody>
      </p:sp>
      <p:sp>
        <p:nvSpPr>
          <p:cNvPr id="3" name="İçerik Yer Tutucusu 2"/>
          <p:cNvSpPr>
            <a:spLocks noGrp="1"/>
          </p:cNvSpPr>
          <p:nvPr>
            <p:ph idx="1"/>
          </p:nvPr>
        </p:nvSpPr>
        <p:spPr/>
        <p:txBody>
          <a:bodyPr>
            <a:normAutofit/>
          </a:bodyPr>
          <a:lstStyle/>
          <a:p>
            <a:pPr marL="609600" indent="-609600"/>
            <a:r>
              <a:rPr lang="tr-TR" sz="2800" dirty="0"/>
              <a:t>Sonuç bölümü; incelenen olayın somut olarak özetlendiği,</a:t>
            </a:r>
          </a:p>
          <a:p>
            <a:pPr marL="609600" indent="-609600"/>
            <a:r>
              <a:rPr lang="tr-TR" sz="2800" dirty="0" smtClean="0"/>
              <a:t>suçun </a:t>
            </a:r>
            <a:r>
              <a:rPr lang="tr-TR" sz="2800" dirty="0"/>
              <a:t>maddi unsurunun açık ve net bir şekilde ortaya </a:t>
            </a:r>
            <a:r>
              <a:rPr lang="tr-TR" sz="2800" dirty="0" smtClean="0"/>
              <a:t>konulduğu</a:t>
            </a:r>
            <a:r>
              <a:rPr lang="tr-TR" sz="2800" dirty="0"/>
              <a:t>, </a:t>
            </a:r>
            <a:endParaRPr lang="tr-TR" sz="2800" dirty="0" smtClean="0"/>
          </a:p>
          <a:p>
            <a:pPr marL="609600" indent="-609600"/>
            <a:r>
              <a:rPr lang="tr-TR" sz="2800" dirty="0" smtClean="0"/>
              <a:t>fiilin </a:t>
            </a:r>
            <a:r>
              <a:rPr lang="tr-TR" sz="2800" dirty="0"/>
              <a:t>neden suç teşkil ettiğine dair hukuki </a:t>
            </a:r>
          </a:p>
          <a:p>
            <a:pPr marL="609600" indent="-609600"/>
            <a:r>
              <a:rPr lang="tr-TR" sz="2800" dirty="0"/>
              <a:t>değerlendirmenin yapıldığı, </a:t>
            </a:r>
            <a:endParaRPr lang="tr-TR" sz="2800" dirty="0" smtClean="0"/>
          </a:p>
          <a:p>
            <a:pPr marL="609600" indent="-609600"/>
            <a:r>
              <a:rPr lang="tr-TR" sz="2800" dirty="0" smtClean="0"/>
              <a:t>fiil </a:t>
            </a:r>
            <a:r>
              <a:rPr lang="tr-TR" sz="2800" dirty="0"/>
              <a:t>ile fail arasında bağlantının </a:t>
            </a:r>
            <a:r>
              <a:rPr lang="tr-TR" sz="2800" dirty="0" smtClean="0"/>
              <a:t>kurulduğu </a:t>
            </a:r>
            <a:r>
              <a:rPr lang="tr-TR" sz="2800" dirty="0"/>
              <a:t>ve gerekçeli önerinin yapıldığı </a:t>
            </a:r>
            <a:endParaRPr lang="tr-TR" sz="2800" dirty="0" smtClean="0"/>
          </a:p>
          <a:p>
            <a:pPr marL="609600" indent="-609600"/>
            <a:r>
              <a:rPr lang="tr-TR" sz="2800" dirty="0" smtClean="0"/>
              <a:t>bölümdür</a:t>
            </a:r>
            <a:r>
              <a:rPr lang="tr-TR" sz="2800" dirty="0"/>
              <a:t>.</a:t>
            </a:r>
            <a:endParaRPr lang="tr-TR" dirty="0"/>
          </a:p>
        </p:txBody>
      </p:sp>
    </p:spTree>
    <p:extLst>
      <p:ext uri="{BB962C8B-B14F-4D97-AF65-F5344CB8AC3E}">
        <p14:creationId xmlns:p14="http://schemas.microsoft.com/office/powerpoint/2010/main" val="14131842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sz="2800" b="1" dirty="0">
                <a:solidFill>
                  <a:srgbClr val="CC6600"/>
                </a:solidFill>
              </a:rPr>
              <a:t>SONUÇ</a:t>
            </a:r>
            <a:endParaRPr lang="tr-TR" dirty="0"/>
          </a:p>
        </p:txBody>
      </p:sp>
      <p:sp>
        <p:nvSpPr>
          <p:cNvPr id="3" name="İçerik Yer Tutucusu 2"/>
          <p:cNvSpPr>
            <a:spLocks noGrp="1"/>
          </p:cNvSpPr>
          <p:nvPr>
            <p:ph idx="1"/>
          </p:nvPr>
        </p:nvSpPr>
        <p:spPr/>
        <p:txBody>
          <a:bodyPr>
            <a:normAutofit fontScale="85000" lnSpcReduction="20000"/>
          </a:bodyPr>
          <a:lstStyle/>
          <a:p>
            <a:pPr marL="0" lvl="0" indent="0" fontAlgn="base">
              <a:spcAft>
                <a:spcPct val="0"/>
              </a:spcAft>
              <a:buClr>
                <a:srgbClr val="3366FF"/>
              </a:buClr>
              <a:buSzPct val="80000"/>
              <a:buNone/>
            </a:pPr>
            <a:r>
              <a:rPr lang="tr-TR" sz="3200" kern="0" dirty="0" smtClean="0">
                <a:solidFill>
                  <a:srgbClr val="090FF7"/>
                </a:solidFill>
                <a:latin typeface="Times New Roman"/>
              </a:rPr>
              <a:t>	</a:t>
            </a:r>
            <a:r>
              <a:rPr lang="tr-TR" sz="3200" kern="0" dirty="0" smtClean="0">
                <a:latin typeface="Times New Roman"/>
              </a:rPr>
              <a:t>Sonuç olarak;</a:t>
            </a:r>
          </a:p>
          <a:p>
            <a:pPr marL="0" lvl="0" indent="0" fontAlgn="base">
              <a:spcAft>
                <a:spcPct val="0"/>
              </a:spcAft>
              <a:buClr>
                <a:srgbClr val="3366FF"/>
              </a:buClr>
              <a:buSzPct val="80000"/>
              <a:buNone/>
            </a:pPr>
            <a:r>
              <a:rPr lang="tr-TR" sz="3200" kern="0" dirty="0" smtClean="0">
                <a:latin typeface="Times New Roman"/>
              </a:rPr>
              <a:t>	a)Suç </a:t>
            </a:r>
            <a:r>
              <a:rPr lang="tr-TR" sz="3200" kern="0" dirty="0">
                <a:latin typeface="Times New Roman"/>
              </a:rPr>
              <a:t>unsurlarının tamam olduğunun anlaşılması halinde hakkında inceleme yapılanın eylem ve </a:t>
            </a:r>
            <a:r>
              <a:rPr lang="tr-TR" sz="3200" kern="0" dirty="0" smtClean="0">
                <a:latin typeface="Times New Roman"/>
              </a:rPr>
              <a:t>işlemlerine uyan yasa </a:t>
            </a:r>
            <a:r>
              <a:rPr lang="tr-TR" sz="3200" kern="0" dirty="0">
                <a:latin typeface="Times New Roman"/>
              </a:rPr>
              <a:t>maddeleri de belirtilerek 4483 Sayılı Memurlar </a:t>
            </a:r>
            <a:r>
              <a:rPr lang="tr-TR" sz="3200" kern="0" dirty="0" smtClean="0">
                <a:latin typeface="Times New Roman"/>
              </a:rPr>
              <a:t>ve Diğer </a:t>
            </a:r>
            <a:r>
              <a:rPr lang="tr-TR" sz="3200" kern="0" dirty="0">
                <a:latin typeface="Times New Roman"/>
              </a:rPr>
              <a:t>Kamu Görevlilerinin Yargılanması </a:t>
            </a:r>
            <a:r>
              <a:rPr lang="tr-TR" sz="3200" kern="0" dirty="0" smtClean="0">
                <a:latin typeface="Times New Roman"/>
              </a:rPr>
              <a:t>Hakkındaki Yasa’nın </a:t>
            </a:r>
            <a:r>
              <a:rPr lang="tr-TR" sz="3200" kern="0" dirty="0">
                <a:latin typeface="Times New Roman"/>
              </a:rPr>
              <a:t>6.maddesi gereğince </a:t>
            </a:r>
            <a:r>
              <a:rPr lang="tr-TR" sz="3200" b="1" u="sng" kern="0" dirty="0">
                <a:solidFill>
                  <a:srgbClr val="FF0066"/>
                </a:solidFill>
                <a:latin typeface="Times New Roman"/>
              </a:rPr>
              <a:t>SORUŞTURMA İZNİ VERİLMESİ,</a:t>
            </a:r>
          </a:p>
          <a:p>
            <a:pPr marL="0" lvl="0" indent="0" fontAlgn="base">
              <a:spcAft>
                <a:spcPct val="0"/>
              </a:spcAft>
              <a:buClr>
                <a:srgbClr val="3366FF"/>
              </a:buClr>
              <a:buSzPct val="80000"/>
              <a:buNone/>
            </a:pPr>
            <a:r>
              <a:rPr lang="tr-TR" sz="3200" b="1" kern="0" dirty="0" smtClean="0">
                <a:solidFill>
                  <a:srgbClr val="FF9900"/>
                </a:solidFill>
                <a:latin typeface="Times New Roman"/>
              </a:rPr>
              <a:t>	</a:t>
            </a:r>
            <a:r>
              <a:rPr lang="tr-TR" sz="3200" kern="0" dirty="0">
                <a:latin typeface="Times New Roman"/>
              </a:rPr>
              <a:t>b)Suç unsurlarının tamam olmadığının anlaşılması halinde ise 4483 Sayılı Yasa’nın 6.maddesi gereğince </a:t>
            </a:r>
            <a:r>
              <a:rPr lang="tr-TR" sz="3200" b="1" u="sng" kern="0" dirty="0">
                <a:solidFill>
                  <a:srgbClr val="FF0066"/>
                </a:solidFill>
                <a:latin typeface="Times New Roman"/>
              </a:rPr>
              <a:t>SORUŞTURMA İZNİ VERİLMEMESİ</a:t>
            </a:r>
            <a:r>
              <a:rPr lang="tr-TR" sz="3200" b="1" kern="0" dirty="0">
                <a:solidFill>
                  <a:srgbClr val="FF9900"/>
                </a:solidFill>
                <a:latin typeface="Times New Roman"/>
              </a:rPr>
              <a:t> </a:t>
            </a:r>
            <a:r>
              <a:rPr lang="tr-TR" sz="3200" b="1" kern="0" dirty="0" smtClean="0">
                <a:solidFill>
                  <a:srgbClr val="FF9900"/>
                </a:solidFill>
                <a:latin typeface="Times New Roman"/>
              </a:rPr>
              <a:t>,</a:t>
            </a:r>
            <a:endParaRPr lang="en-US" sz="3200" b="1" kern="0" dirty="0" smtClean="0">
              <a:solidFill>
                <a:srgbClr val="FF9900"/>
              </a:solidFill>
              <a:latin typeface="Times New Roman"/>
            </a:endParaRPr>
          </a:p>
          <a:p>
            <a:pPr marL="0" lvl="0" indent="0" fontAlgn="base">
              <a:spcAft>
                <a:spcPct val="0"/>
              </a:spcAft>
              <a:buClr>
                <a:srgbClr val="3366FF"/>
              </a:buClr>
              <a:buSzPct val="80000"/>
              <a:buNone/>
            </a:pPr>
            <a:r>
              <a:rPr lang="tr-TR" sz="3200" b="1" kern="0" dirty="0">
                <a:solidFill>
                  <a:srgbClr val="FF9900"/>
                </a:solidFill>
                <a:latin typeface="Times New Roman"/>
              </a:rPr>
              <a:t>	</a:t>
            </a:r>
            <a:r>
              <a:rPr lang="tr-TR" sz="3200" b="1" kern="0" dirty="0" smtClean="0">
                <a:solidFill>
                  <a:srgbClr val="FF9900"/>
                </a:solidFill>
                <a:latin typeface="Times New Roman"/>
              </a:rPr>
              <a:t> </a:t>
            </a:r>
            <a:r>
              <a:rPr lang="tr-TR" sz="3200" kern="0" dirty="0">
                <a:latin typeface="Times New Roman"/>
              </a:rPr>
              <a:t>kanaati yazılır.</a:t>
            </a:r>
          </a:p>
          <a:p>
            <a:pPr marL="0" indent="0">
              <a:buNone/>
            </a:pPr>
            <a:endParaRPr lang="tr-TR" dirty="0"/>
          </a:p>
        </p:txBody>
      </p:sp>
    </p:spTree>
    <p:extLst>
      <p:ext uri="{BB962C8B-B14F-4D97-AF65-F5344CB8AC3E}">
        <p14:creationId xmlns:p14="http://schemas.microsoft.com/office/powerpoint/2010/main" val="4621274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solidFill>
                  <a:srgbClr val="FF0000"/>
                </a:solidFill>
              </a:rPr>
              <a:t>TEVDİ RAPORU</a:t>
            </a:r>
          </a:p>
        </p:txBody>
      </p:sp>
      <p:sp>
        <p:nvSpPr>
          <p:cNvPr id="3" name="İçerik Yer Tutucusu 2"/>
          <p:cNvSpPr>
            <a:spLocks noGrp="1"/>
          </p:cNvSpPr>
          <p:nvPr>
            <p:ph idx="1"/>
          </p:nvPr>
        </p:nvSpPr>
        <p:spPr/>
        <p:txBody>
          <a:bodyPr anchor="ctr">
            <a:normAutofit fontScale="55000" lnSpcReduction="20000"/>
          </a:bodyPr>
          <a:lstStyle/>
          <a:p>
            <a:pPr marL="342900" lvl="0" indent="-342900" fontAlgn="base">
              <a:lnSpc>
                <a:spcPct val="90000"/>
              </a:lnSpc>
              <a:spcAft>
                <a:spcPct val="0"/>
              </a:spcAft>
              <a:buClr>
                <a:srgbClr val="3366FF"/>
              </a:buClr>
              <a:buSzPct val="80000"/>
              <a:buNone/>
              <a:defRPr/>
            </a:pPr>
            <a:r>
              <a:rPr lang="tr-TR" sz="1800" b="1" kern="0" dirty="0">
                <a:solidFill>
                  <a:srgbClr val="FF0033"/>
                </a:solidFill>
                <a:effectLst>
                  <a:outerShdw blurRad="38100" dist="38100" dir="2700000" algn="tl">
                    <a:srgbClr val="000000"/>
                  </a:outerShdw>
                </a:effectLst>
                <a:latin typeface="Times New Roman"/>
              </a:rPr>
              <a:t> </a:t>
            </a:r>
            <a:r>
              <a:rPr lang="tr-TR" sz="1800" b="1" kern="0" dirty="0" smtClean="0">
                <a:solidFill>
                  <a:srgbClr val="FF0033"/>
                </a:solidFill>
                <a:effectLst>
                  <a:outerShdw blurRad="38100" dist="38100" dir="2700000" algn="tl">
                    <a:srgbClr val="000000"/>
                  </a:outerShdw>
                </a:effectLst>
                <a:latin typeface="Times New Roman"/>
              </a:rPr>
              <a:t>      </a:t>
            </a:r>
            <a:r>
              <a:rPr lang="tr-TR" sz="2200" b="1" kern="0" dirty="0" smtClean="0">
                <a:solidFill>
                  <a:srgbClr val="FF0033"/>
                </a:solidFill>
                <a:effectLst>
                  <a:outerShdw blurRad="38100" dist="38100" dir="2700000" algn="tl">
                    <a:srgbClr val="000000"/>
                  </a:outerShdw>
                </a:effectLst>
                <a:latin typeface="+mj-lt"/>
              </a:rPr>
              <a:t> </a:t>
            </a:r>
            <a:r>
              <a:rPr lang="tr-TR" sz="2200" b="1" u="sng" kern="0" dirty="0" smtClean="0">
                <a:solidFill>
                  <a:srgbClr val="FF0033"/>
                </a:solidFill>
                <a:effectLst>
                  <a:outerShdw blurRad="38100" dist="38100" dir="2700000" algn="tl">
                    <a:srgbClr val="000000"/>
                  </a:outerShdw>
                </a:effectLst>
                <a:latin typeface="+mj-lt"/>
              </a:rPr>
              <a:t>BAŞLANGIÇ:</a:t>
            </a:r>
          </a:p>
          <a:p>
            <a:pPr marL="342900" lvl="0" indent="-342900" fontAlgn="base">
              <a:lnSpc>
                <a:spcPct val="90000"/>
              </a:lnSpc>
              <a:spcAft>
                <a:spcPct val="0"/>
              </a:spcAft>
              <a:buClr>
                <a:srgbClr val="3366FF"/>
              </a:buClr>
              <a:buSzPct val="80000"/>
              <a:buNone/>
              <a:defRPr/>
            </a:pPr>
            <a:r>
              <a:rPr lang="tr-TR" sz="2200" kern="0" dirty="0" smtClean="0">
                <a:latin typeface="+mj-lt"/>
              </a:rPr>
              <a:t>Bu </a:t>
            </a:r>
            <a:r>
              <a:rPr lang="tr-TR" sz="2200" kern="0" dirty="0">
                <a:latin typeface="+mj-lt"/>
              </a:rPr>
              <a:t>bölüme</a:t>
            </a:r>
            <a:r>
              <a:rPr lang="tr-TR" sz="2200" kern="0" dirty="0" smtClean="0">
                <a:latin typeface="+mj-lt"/>
              </a:rPr>
              <a:t>, Valilik Makamının ön inceleme onay emri </a:t>
            </a:r>
            <a:r>
              <a:rPr lang="tr-TR" sz="2200" kern="0" dirty="0">
                <a:latin typeface="+mj-lt"/>
              </a:rPr>
              <a:t>yazılmalıdır</a:t>
            </a:r>
            <a:r>
              <a:rPr lang="tr-TR" sz="2200" kern="0" dirty="0" smtClean="0">
                <a:latin typeface="+mj-lt"/>
              </a:rPr>
              <a:t>.</a:t>
            </a:r>
          </a:p>
          <a:p>
            <a:pPr marL="342900" lvl="0" indent="-342900" fontAlgn="base">
              <a:lnSpc>
                <a:spcPct val="90000"/>
              </a:lnSpc>
              <a:spcAft>
                <a:spcPct val="0"/>
              </a:spcAft>
              <a:buClr>
                <a:srgbClr val="3366FF"/>
              </a:buClr>
              <a:buSzPct val="80000"/>
              <a:buNone/>
              <a:defRPr/>
            </a:pPr>
            <a:endParaRPr lang="tr-TR" sz="2200" kern="0" dirty="0">
              <a:latin typeface="+mj-lt"/>
            </a:endParaRPr>
          </a:p>
          <a:p>
            <a:pPr marL="342900" lvl="0" indent="-342900" fontAlgn="base">
              <a:lnSpc>
                <a:spcPct val="90000"/>
              </a:lnSpc>
              <a:spcAft>
                <a:spcPct val="0"/>
              </a:spcAft>
              <a:buClr>
                <a:srgbClr val="3366FF"/>
              </a:buClr>
              <a:buSzPct val="80000"/>
              <a:buNone/>
              <a:defRPr/>
            </a:pPr>
            <a:r>
              <a:rPr lang="tr-TR" sz="2200" b="1" kern="0" dirty="0">
                <a:solidFill>
                  <a:srgbClr val="FF0033"/>
                </a:solidFill>
                <a:effectLst>
                  <a:outerShdw blurRad="38100" dist="38100" dir="2700000" algn="tl">
                    <a:srgbClr val="000000"/>
                  </a:outerShdw>
                </a:effectLst>
                <a:latin typeface="+mj-lt"/>
              </a:rPr>
              <a:t>       </a:t>
            </a:r>
            <a:r>
              <a:rPr lang="tr-TR" sz="2200" b="1" kern="0" dirty="0" smtClean="0">
                <a:solidFill>
                  <a:srgbClr val="FF0033"/>
                </a:solidFill>
                <a:effectLst>
                  <a:outerShdw blurRad="38100" dist="38100" dir="2700000" algn="tl">
                    <a:srgbClr val="000000"/>
                  </a:outerShdw>
                </a:effectLst>
                <a:latin typeface="+mj-lt"/>
              </a:rPr>
              <a:t> </a:t>
            </a:r>
            <a:r>
              <a:rPr lang="tr-TR" sz="2200" b="1" u="sng" kern="0" dirty="0">
                <a:solidFill>
                  <a:srgbClr val="FF0033"/>
                </a:solidFill>
                <a:effectLst>
                  <a:outerShdw blurRad="38100" dist="38100" dir="2700000" algn="tl">
                    <a:srgbClr val="000000"/>
                  </a:outerShdw>
                </a:effectLst>
                <a:latin typeface="+mj-lt"/>
              </a:rPr>
              <a:t>MUHBİR VE MÜŞTEKİ</a:t>
            </a:r>
            <a:r>
              <a:rPr lang="tr-TR" sz="2200" b="1" u="sng" kern="0" dirty="0">
                <a:solidFill>
                  <a:srgbClr val="0033CC"/>
                </a:solidFill>
                <a:effectLst>
                  <a:outerShdw blurRad="38100" dist="38100" dir="2700000" algn="tl">
                    <a:srgbClr val="000000"/>
                  </a:outerShdw>
                </a:effectLst>
                <a:latin typeface="+mj-lt"/>
              </a:rPr>
              <a:t> :</a:t>
            </a:r>
          </a:p>
          <a:p>
            <a:pPr marL="342900" lvl="0" indent="-342900" fontAlgn="base">
              <a:lnSpc>
                <a:spcPct val="90000"/>
              </a:lnSpc>
              <a:spcAft>
                <a:spcPct val="0"/>
              </a:spcAft>
              <a:buClr>
                <a:srgbClr val="3366FF"/>
              </a:buClr>
              <a:buSzPct val="80000"/>
              <a:buNone/>
              <a:defRPr/>
            </a:pPr>
            <a:r>
              <a:rPr lang="tr-TR" sz="2200" kern="0" dirty="0">
                <a:latin typeface="+mj-lt"/>
              </a:rPr>
              <a:t>Bu bölüme, </a:t>
            </a:r>
            <a:r>
              <a:rPr lang="tr-TR" sz="2200" kern="0" dirty="0" smtClean="0">
                <a:latin typeface="+mj-lt"/>
              </a:rPr>
              <a:t>varsa muhbir </a:t>
            </a:r>
            <a:r>
              <a:rPr lang="tr-TR" sz="2200" kern="0" dirty="0">
                <a:latin typeface="+mj-lt"/>
              </a:rPr>
              <a:t>yada şikayetçinin açık kimliği yoksa Kamu Hukuku  yazılmalıdır</a:t>
            </a:r>
            <a:r>
              <a:rPr lang="tr-TR" sz="2200" kern="0" dirty="0" smtClean="0">
                <a:latin typeface="+mj-lt"/>
              </a:rPr>
              <a:t>.</a:t>
            </a:r>
          </a:p>
          <a:p>
            <a:pPr marL="342900" lvl="0" indent="-342900" fontAlgn="base">
              <a:lnSpc>
                <a:spcPct val="90000"/>
              </a:lnSpc>
              <a:spcAft>
                <a:spcPct val="0"/>
              </a:spcAft>
              <a:buClr>
                <a:srgbClr val="3366FF"/>
              </a:buClr>
              <a:buSzPct val="80000"/>
              <a:buNone/>
              <a:defRPr/>
            </a:pPr>
            <a:endParaRPr lang="tr-TR" sz="2200" kern="0" dirty="0">
              <a:latin typeface="+mj-lt"/>
            </a:endParaRPr>
          </a:p>
          <a:p>
            <a:pPr marL="342900" lvl="0" indent="-342900" fontAlgn="base">
              <a:lnSpc>
                <a:spcPct val="90000"/>
              </a:lnSpc>
              <a:spcAft>
                <a:spcPct val="0"/>
              </a:spcAft>
              <a:buClr>
                <a:srgbClr val="3366FF"/>
              </a:buClr>
              <a:buSzPct val="80000"/>
              <a:buNone/>
              <a:defRPr/>
            </a:pPr>
            <a:r>
              <a:rPr lang="tr-TR" sz="2200" kern="0" dirty="0">
                <a:solidFill>
                  <a:srgbClr val="800000"/>
                </a:solidFill>
                <a:latin typeface="+mj-lt"/>
              </a:rPr>
              <a:t>	</a:t>
            </a:r>
            <a:r>
              <a:rPr lang="tr-TR" sz="2200" b="1" u="sng" kern="0" dirty="0" smtClean="0">
                <a:solidFill>
                  <a:srgbClr val="FF0033"/>
                </a:solidFill>
                <a:effectLst>
                  <a:outerShdw blurRad="38100" dist="38100" dir="2700000" algn="tl">
                    <a:srgbClr val="000000"/>
                  </a:outerShdw>
                </a:effectLst>
                <a:latin typeface="+mj-lt"/>
              </a:rPr>
              <a:t>İDDİA </a:t>
            </a:r>
            <a:r>
              <a:rPr lang="tr-TR" sz="2200" b="1" u="sng" kern="0" dirty="0">
                <a:solidFill>
                  <a:srgbClr val="FF0033"/>
                </a:solidFill>
                <a:effectLst>
                  <a:outerShdw blurRad="38100" dist="38100" dir="2700000" algn="tl">
                    <a:srgbClr val="000000"/>
                  </a:outerShdw>
                </a:effectLst>
                <a:latin typeface="+mj-lt"/>
              </a:rPr>
              <a:t>KONUSU</a:t>
            </a:r>
            <a:r>
              <a:rPr lang="tr-TR" sz="2200" b="1" u="sng" kern="0" dirty="0">
                <a:solidFill>
                  <a:srgbClr val="800000"/>
                </a:solidFill>
                <a:effectLst>
                  <a:outerShdw blurRad="38100" dist="38100" dir="2700000" algn="tl">
                    <a:srgbClr val="000000"/>
                  </a:outerShdw>
                </a:effectLst>
                <a:latin typeface="+mj-lt"/>
              </a:rPr>
              <a:t> :</a:t>
            </a:r>
            <a:r>
              <a:rPr lang="tr-TR" sz="2200" kern="0" dirty="0">
                <a:solidFill>
                  <a:srgbClr val="800000"/>
                </a:solidFill>
                <a:effectLst>
                  <a:outerShdw blurRad="38100" dist="38100" dir="2700000" algn="tl">
                    <a:srgbClr val="000000"/>
                  </a:outerShdw>
                </a:effectLst>
                <a:latin typeface="+mj-lt"/>
              </a:rPr>
              <a:t> </a:t>
            </a:r>
          </a:p>
          <a:p>
            <a:pPr marL="342900" lvl="0" indent="-342900" fontAlgn="base">
              <a:lnSpc>
                <a:spcPct val="90000"/>
              </a:lnSpc>
              <a:spcAft>
                <a:spcPct val="0"/>
              </a:spcAft>
              <a:buClr>
                <a:srgbClr val="3366FF"/>
              </a:buClr>
              <a:buSzPct val="80000"/>
              <a:buNone/>
              <a:defRPr/>
            </a:pPr>
            <a:r>
              <a:rPr lang="tr-TR" sz="2200" kern="0" dirty="0">
                <a:latin typeface="+mj-lt"/>
              </a:rPr>
              <a:t>Bu bölüme kamu hukuku veya muhbir yada şikayetçiden gelen iddia yazılmalıdır</a:t>
            </a:r>
            <a:r>
              <a:rPr lang="tr-TR" sz="2200" kern="0" dirty="0" smtClean="0">
                <a:latin typeface="+mj-lt"/>
              </a:rPr>
              <a:t>.</a:t>
            </a:r>
          </a:p>
          <a:p>
            <a:pPr marL="342900" lvl="0" indent="-342900" fontAlgn="base">
              <a:lnSpc>
                <a:spcPct val="90000"/>
              </a:lnSpc>
              <a:spcAft>
                <a:spcPct val="0"/>
              </a:spcAft>
              <a:buClr>
                <a:srgbClr val="3366FF"/>
              </a:buClr>
              <a:buSzPct val="80000"/>
              <a:buNone/>
              <a:defRPr/>
            </a:pPr>
            <a:endParaRPr lang="tr-TR" sz="2200" kern="0" dirty="0">
              <a:latin typeface="+mj-lt"/>
            </a:endParaRPr>
          </a:p>
          <a:p>
            <a:pPr marL="342900" indent="-342900" fontAlgn="base">
              <a:lnSpc>
                <a:spcPct val="90000"/>
              </a:lnSpc>
              <a:spcAft>
                <a:spcPct val="0"/>
              </a:spcAft>
              <a:buClr>
                <a:srgbClr val="3366FF"/>
              </a:buClr>
              <a:buSzPct val="80000"/>
              <a:buNone/>
              <a:defRPr/>
            </a:pPr>
            <a:r>
              <a:rPr lang="tr-TR" sz="2200" b="1" kern="0" dirty="0" smtClean="0">
                <a:solidFill>
                  <a:srgbClr val="FF0033"/>
                </a:solidFill>
                <a:effectLst>
                  <a:outerShdw blurRad="38100" dist="38100" dir="2700000" algn="tl">
                    <a:srgbClr val="000000"/>
                  </a:outerShdw>
                </a:effectLst>
                <a:latin typeface="+mj-lt"/>
              </a:rPr>
              <a:t>         </a:t>
            </a:r>
            <a:r>
              <a:rPr lang="tr-TR" sz="2200" b="1" u="sng" kern="0" dirty="0" smtClean="0">
                <a:solidFill>
                  <a:srgbClr val="FF0033"/>
                </a:solidFill>
                <a:effectLst>
                  <a:outerShdw blurRad="38100" dist="38100" dir="2700000" algn="tl">
                    <a:srgbClr val="000000"/>
                  </a:outerShdw>
                </a:effectLst>
                <a:latin typeface="+mj-lt"/>
              </a:rPr>
              <a:t>KAPSAM DIŞINDA BIRAKILAN KONULAR VE NEDENLERİ:</a:t>
            </a:r>
          </a:p>
          <a:p>
            <a:pPr marL="342900" indent="-342900" fontAlgn="base">
              <a:lnSpc>
                <a:spcPct val="90000"/>
              </a:lnSpc>
              <a:spcAft>
                <a:spcPct val="0"/>
              </a:spcAft>
              <a:buClr>
                <a:srgbClr val="3366FF"/>
              </a:buClr>
              <a:buSzPct val="80000"/>
              <a:buNone/>
              <a:defRPr/>
            </a:pPr>
            <a:r>
              <a:rPr lang="tr-TR" sz="2200" kern="0" dirty="0">
                <a:latin typeface="+mj-lt"/>
              </a:rPr>
              <a:t>  Düzenlenen raporda kapsam dışında bırakılan konu/konular ve nedenleri </a:t>
            </a:r>
            <a:r>
              <a:rPr lang="tr-TR" sz="2200" kern="0" dirty="0" smtClean="0">
                <a:latin typeface="+mj-lt"/>
              </a:rPr>
              <a:t>belirtilir.</a:t>
            </a:r>
            <a:endParaRPr lang="tr-TR" sz="2200" kern="0" dirty="0">
              <a:latin typeface="+mj-lt"/>
            </a:endParaRPr>
          </a:p>
          <a:p>
            <a:pPr marL="342900" lvl="0" indent="-342900" fontAlgn="base">
              <a:lnSpc>
                <a:spcPct val="90000"/>
              </a:lnSpc>
              <a:spcAft>
                <a:spcPct val="0"/>
              </a:spcAft>
              <a:buClr>
                <a:srgbClr val="3366FF"/>
              </a:buClr>
              <a:buSzPct val="80000"/>
              <a:buNone/>
              <a:defRPr/>
            </a:pPr>
            <a:endParaRPr lang="tr-TR" sz="2200" kern="0" dirty="0">
              <a:latin typeface="+mj-lt"/>
            </a:endParaRPr>
          </a:p>
          <a:p>
            <a:pPr marL="342900" lvl="0" indent="-342900" fontAlgn="base">
              <a:lnSpc>
                <a:spcPct val="90000"/>
              </a:lnSpc>
              <a:spcAft>
                <a:spcPct val="0"/>
              </a:spcAft>
              <a:buClr>
                <a:srgbClr val="3366FF"/>
              </a:buClr>
              <a:buSzPct val="80000"/>
              <a:buNone/>
              <a:defRPr/>
            </a:pPr>
            <a:r>
              <a:rPr lang="tr-TR" sz="2200" b="1" kern="0" dirty="0">
                <a:solidFill>
                  <a:srgbClr val="000000"/>
                </a:solidFill>
                <a:latin typeface="+mj-lt"/>
              </a:rPr>
              <a:t>	</a:t>
            </a:r>
            <a:r>
              <a:rPr lang="tr-TR" sz="2200" b="1" u="sng" kern="0" dirty="0" smtClean="0">
                <a:solidFill>
                  <a:srgbClr val="FF0033"/>
                </a:solidFill>
                <a:effectLst>
                  <a:outerShdw blurRad="38100" dist="38100" dir="2700000" algn="tl">
                    <a:srgbClr val="000000"/>
                  </a:outerShdw>
                </a:effectLst>
                <a:latin typeface="+mj-lt"/>
              </a:rPr>
              <a:t>HAKKINDA </a:t>
            </a:r>
            <a:r>
              <a:rPr lang="tr-TR" sz="2200" b="1" u="sng" kern="0" dirty="0">
                <a:solidFill>
                  <a:srgbClr val="FF0033"/>
                </a:solidFill>
                <a:effectLst>
                  <a:outerShdw blurRad="38100" dist="38100" dir="2700000" algn="tl">
                    <a:srgbClr val="000000"/>
                  </a:outerShdw>
                </a:effectLst>
                <a:latin typeface="+mj-lt"/>
              </a:rPr>
              <a:t>SORUŞTURMA YAPILMASI GEREKENLER</a:t>
            </a:r>
            <a:r>
              <a:rPr lang="tr-TR" sz="2200" b="1" u="sng" kern="0" dirty="0">
                <a:solidFill>
                  <a:srgbClr val="800000"/>
                </a:solidFill>
                <a:effectLst>
                  <a:outerShdw blurRad="38100" dist="38100" dir="2700000" algn="tl">
                    <a:srgbClr val="000000"/>
                  </a:outerShdw>
                </a:effectLst>
                <a:latin typeface="+mj-lt"/>
              </a:rPr>
              <a:t> :</a:t>
            </a:r>
          </a:p>
          <a:p>
            <a:pPr marL="342900" lvl="0" indent="-342900" fontAlgn="base">
              <a:lnSpc>
                <a:spcPct val="90000"/>
              </a:lnSpc>
              <a:spcAft>
                <a:spcPct val="0"/>
              </a:spcAft>
              <a:buClr>
                <a:srgbClr val="3366FF"/>
              </a:buClr>
              <a:buSzPct val="80000"/>
              <a:buNone/>
              <a:defRPr/>
            </a:pPr>
            <a:r>
              <a:rPr lang="tr-TR" sz="2200" kern="0" dirty="0">
                <a:latin typeface="+mj-lt"/>
              </a:rPr>
              <a:t>Cumhuriyet Başsavcılığına gönderilmesi </a:t>
            </a:r>
            <a:r>
              <a:rPr lang="tr-TR" sz="2200" kern="0" dirty="0" smtClean="0">
                <a:latin typeface="+mj-lt"/>
              </a:rPr>
              <a:t>halinde</a:t>
            </a:r>
          </a:p>
          <a:p>
            <a:pPr marL="342900" lvl="0" indent="-342900" fontAlgn="base">
              <a:lnSpc>
                <a:spcPct val="90000"/>
              </a:lnSpc>
              <a:spcAft>
                <a:spcPct val="0"/>
              </a:spcAft>
              <a:buClr>
                <a:srgbClr val="3366FF"/>
              </a:buClr>
              <a:buSzPct val="80000"/>
              <a:buNone/>
              <a:defRPr/>
            </a:pPr>
            <a:endParaRPr lang="tr-TR" sz="2200" kern="0" dirty="0">
              <a:latin typeface="+mj-lt"/>
            </a:endParaRPr>
          </a:p>
          <a:p>
            <a:pPr marL="342900" lvl="0" indent="-342900" fontAlgn="base">
              <a:lnSpc>
                <a:spcPct val="90000"/>
              </a:lnSpc>
              <a:spcAft>
                <a:spcPct val="0"/>
              </a:spcAft>
              <a:buClr>
                <a:srgbClr val="3366FF"/>
              </a:buClr>
              <a:buSzPct val="80000"/>
              <a:buNone/>
              <a:defRPr/>
            </a:pPr>
            <a:r>
              <a:rPr lang="tr-TR" sz="2200" b="1" dirty="0" smtClean="0">
                <a:solidFill>
                  <a:srgbClr val="FF0000"/>
                </a:solidFill>
                <a:latin typeface="+mj-lt"/>
              </a:rPr>
              <a:t>	</a:t>
            </a:r>
            <a:r>
              <a:rPr lang="tr-TR" sz="2200" b="1" u="sng" kern="0" dirty="0" smtClean="0">
                <a:solidFill>
                  <a:srgbClr val="FF0033"/>
                </a:solidFill>
                <a:effectLst>
                  <a:outerShdw blurRad="38100" dist="38100" dir="2700000" algn="tl">
                    <a:srgbClr val="000000"/>
                  </a:outerShdw>
                </a:effectLst>
                <a:latin typeface="+mj-lt"/>
              </a:rPr>
              <a:t>OLAY </a:t>
            </a:r>
            <a:r>
              <a:rPr lang="tr-TR" sz="2200" b="1" u="sng" kern="0" dirty="0">
                <a:solidFill>
                  <a:srgbClr val="FF0033"/>
                </a:solidFill>
                <a:effectLst>
                  <a:outerShdw blurRad="38100" dist="38100" dir="2700000" algn="tl">
                    <a:srgbClr val="000000"/>
                  </a:outerShdw>
                </a:effectLst>
                <a:latin typeface="+mj-lt"/>
              </a:rPr>
              <a:t>TARİHİ VE  </a:t>
            </a:r>
            <a:r>
              <a:rPr lang="tr-TR" sz="2200" b="1" u="sng" kern="0" dirty="0" smtClean="0">
                <a:solidFill>
                  <a:srgbClr val="FF0033"/>
                </a:solidFill>
                <a:effectLst>
                  <a:outerShdw blurRad="38100" dist="38100" dir="2700000" algn="tl">
                    <a:srgbClr val="000000"/>
                  </a:outerShdw>
                </a:effectLst>
                <a:latin typeface="+mj-lt"/>
              </a:rPr>
              <a:t>YERİ:</a:t>
            </a:r>
            <a:r>
              <a:rPr lang="tr-TR" sz="2200" b="1" u="sng" kern="0" dirty="0">
                <a:solidFill>
                  <a:srgbClr val="FF0033"/>
                </a:solidFill>
                <a:effectLst>
                  <a:outerShdw blurRad="38100" dist="38100" dir="2700000" algn="tl">
                    <a:srgbClr val="000000"/>
                  </a:outerShdw>
                </a:effectLst>
                <a:latin typeface="+mj-lt"/>
              </a:rPr>
              <a:t/>
            </a:r>
            <a:br>
              <a:rPr lang="tr-TR" sz="2200" b="1" u="sng" kern="0" dirty="0">
                <a:solidFill>
                  <a:srgbClr val="FF0033"/>
                </a:solidFill>
                <a:effectLst>
                  <a:outerShdw blurRad="38100" dist="38100" dir="2700000" algn="tl">
                    <a:srgbClr val="000000"/>
                  </a:outerShdw>
                </a:effectLst>
                <a:latin typeface="+mj-lt"/>
              </a:rPr>
            </a:br>
            <a:r>
              <a:rPr lang="tr-TR" sz="2200" b="1" u="sng" dirty="0">
                <a:solidFill>
                  <a:schemeClr val="hlink"/>
                </a:solidFill>
                <a:latin typeface="+mj-lt"/>
              </a:rPr>
              <a:t/>
            </a:r>
            <a:br>
              <a:rPr lang="tr-TR" sz="2200" b="1" u="sng" dirty="0">
                <a:solidFill>
                  <a:schemeClr val="hlink"/>
                </a:solidFill>
                <a:latin typeface="+mj-lt"/>
              </a:rPr>
            </a:br>
            <a:r>
              <a:rPr lang="tr-TR" sz="2200" kern="0" dirty="0">
                <a:latin typeface="+mj-lt"/>
              </a:rPr>
              <a:t>Bu bölüme, olayın işlendiği yeri ile olay tarihi yazılmalıdır.</a:t>
            </a:r>
            <a:br>
              <a:rPr lang="tr-TR" sz="2200" kern="0" dirty="0">
                <a:latin typeface="+mj-lt"/>
              </a:rPr>
            </a:br>
            <a:r>
              <a:rPr lang="tr-TR" sz="2200" b="1" dirty="0">
                <a:latin typeface="+mj-lt"/>
              </a:rPr>
              <a:t/>
            </a:r>
            <a:br>
              <a:rPr lang="tr-TR" sz="2200" b="1" dirty="0">
                <a:latin typeface="+mj-lt"/>
              </a:rPr>
            </a:br>
            <a:r>
              <a:rPr lang="tr-TR" sz="2200" b="1" u="sng" kern="0" dirty="0" smtClean="0">
                <a:solidFill>
                  <a:srgbClr val="FF0033"/>
                </a:solidFill>
                <a:effectLst>
                  <a:outerShdw blurRad="38100" dist="38100" dir="2700000" algn="tl">
                    <a:srgbClr val="000000"/>
                  </a:outerShdw>
                </a:effectLst>
                <a:latin typeface="+mj-lt"/>
              </a:rPr>
              <a:t>TAHLİL </a:t>
            </a:r>
            <a:r>
              <a:rPr lang="tr-TR" sz="2200" b="1" u="sng" kern="0" dirty="0">
                <a:solidFill>
                  <a:srgbClr val="FF0033"/>
                </a:solidFill>
                <a:effectLst>
                  <a:outerShdw blurRad="38100" dist="38100" dir="2700000" algn="tl">
                    <a:srgbClr val="000000"/>
                  </a:outerShdw>
                </a:effectLst>
                <a:latin typeface="+mj-lt"/>
              </a:rPr>
              <a:t>VE SONUÇ :</a:t>
            </a:r>
            <a:br>
              <a:rPr lang="tr-TR" sz="2200" b="1" u="sng" kern="0" dirty="0">
                <a:solidFill>
                  <a:srgbClr val="FF0033"/>
                </a:solidFill>
                <a:effectLst>
                  <a:outerShdw blurRad="38100" dist="38100" dir="2700000" algn="tl">
                    <a:srgbClr val="000000"/>
                  </a:outerShdw>
                </a:effectLst>
                <a:latin typeface="+mj-lt"/>
              </a:rPr>
            </a:br>
            <a:r>
              <a:rPr lang="tr-TR" sz="2200" b="1" dirty="0">
                <a:latin typeface="+mj-lt"/>
              </a:rPr>
              <a:t/>
            </a:r>
            <a:br>
              <a:rPr lang="tr-TR" sz="2200" b="1" dirty="0">
                <a:latin typeface="+mj-lt"/>
              </a:rPr>
            </a:br>
            <a:r>
              <a:rPr lang="tr-TR" sz="2200" b="1" dirty="0">
                <a:solidFill>
                  <a:schemeClr val="bg1"/>
                </a:solidFill>
                <a:latin typeface="+mj-lt"/>
              </a:rPr>
              <a:t>(Bu Bölüme, elde edilen bilgi ve belgeler tahlil edilerek, kanaat ve sonuç özet olarak yazılmalıdır.)</a:t>
            </a:r>
            <a:br>
              <a:rPr lang="tr-TR" sz="2200" b="1" dirty="0">
                <a:solidFill>
                  <a:schemeClr val="bg1"/>
                </a:solidFill>
                <a:latin typeface="+mj-lt"/>
              </a:rPr>
            </a:br>
            <a:r>
              <a:rPr lang="tr-TR" sz="2200" b="1" dirty="0">
                <a:solidFill>
                  <a:schemeClr val="bg1"/>
                </a:solidFill>
                <a:latin typeface="+mj-lt"/>
              </a:rPr>
              <a:t/>
            </a:r>
            <a:br>
              <a:rPr lang="tr-TR" sz="2200" b="1" dirty="0">
                <a:solidFill>
                  <a:schemeClr val="bg1"/>
                </a:solidFill>
                <a:latin typeface="+mj-lt"/>
              </a:rPr>
            </a:br>
            <a:endParaRPr lang="tr-TR" sz="2200" b="1" kern="0" dirty="0">
              <a:solidFill>
                <a:srgbClr val="000000"/>
              </a:solidFill>
              <a:effectLst>
                <a:outerShdw blurRad="38100" dist="38100" dir="2700000" algn="tl">
                  <a:srgbClr val="FFFFFF"/>
                </a:outerShdw>
              </a:effectLst>
              <a:latin typeface="+mj-lt"/>
            </a:endParaRPr>
          </a:p>
          <a:p>
            <a:pPr marL="342900" lvl="0" indent="-342900" fontAlgn="base">
              <a:lnSpc>
                <a:spcPct val="90000"/>
              </a:lnSpc>
              <a:spcAft>
                <a:spcPct val="0"/>
              </a:spcAft>
              <a:buClr>
                <a:srgbClr val="3366FF"/>
              </a:buClr>
              <a:buSzPct val="80000"/>
              <a:buNone/>
              <a:defRPr/>
            </a:pPr>
            <a:endParaRPr lang="tr-TR" sz="2000" b="1" kern="0" dirty="0">
              <a:solidFill>
                <a:srgbClr val="000000"/>
              </a:solidFill>
              <a:effectLst>
                <a:outerShdw blurRad="38100" dist="38100" dir="2700000" algn="tl">
                  <a:srgbClr val="FFFFFF"/>
                </a:outerShdw>
              </a:effectLst>
              <a:latin typeface="Times New Roman"/>
            </a:endParaRPr>
          </a:p>
          <a:p>
            <a:pPr marL="342900" lvl="0" indent="-342900" fontAlgn="base">
              <a:lnSpc>
                <a:spcPct val="90000"/>
              </a:lnSpc>
              <a:spcAft>
                <a:spcPct val="0"/>
              </a:spcAft>
              <a:buClr>
                <a:srgbClr val="3366FF"/>
              </a:buClr>
              <a:buSzPct val="80000"/>
              <a:buNone/>
              <a:defRPr/>
            </a:pPr>
            <a:r>
              <a:rPr lang="tr-TR" sz="1600" b="1" kern="0" dirty="0">
                <a:solidFill>
                  <a:srgbClr val="000000"/>
                </a:solidFill>
                <a:latin typeface="Times New Roman"/>
              </a:rPr>
              <a:t>		</a:t>
            </a:r>
            <a:endParaRPr lang="tr-TR" dirty="0"/>
          </a:p>
        </p:txBody>
      </p:sp>
    </p:spTree>
    <p:extLst>
      <p:ext uri="{BB962C8B-B14F-4D97-AF65-F5344CB8AC3E}">
        <p14:creationId xmlns:p14="http://schemas.microsoft.com/office/powerpoint/2010/main" val="14738556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DÜZENLENECEK RAPORLAR</a:t>
            </a:r>
            <a:endParaRPr lang="tr-TR" b="1" dirty="0"/>
          </a:p>
        </p:txBody>
      </p:sp>
      <p:sp>
        <p:nvSpPr>
          <p:cNvPr id="3" name="İçerik Yer Tutucusu 2"/>
          <p:cNvSpPr>
            <a:spLocks noGrp="1"/>
          </p:cNvSpPr>
          <p:nvPr>
            <p:ph idx="1"/>
          </p:nvPr>
        </p:nvSpPr>
        <p:spPr/>
        <p:txBody>
          <a:bodyPr>
            <a:normAutofit fontScale="85000" lnSpcReduction="20000"/>
          </a:bodyPr>
          <a:lstStyle/>
          <a:p>
            <a:r>
              <a:rPr lang="tr-TR" b="1" dirty="0" smtClean="0"/>
              <a:t>ÖN İNCELEME RAPORU</a:t>
            </a:r>
          </a:p>
          <a:p>
            <a:r>
              <a:rPr lang="tr-TR" b="1" dirty="0" smtClean="0"/>
              <a:t>DİSİPLİN RAPORU</a:t>
            </a:r>
          </a:p>
          <a:p>
            <a:r>
              <a:rPr lang="tr-TR" b="1" dirty="0" smtClean="0"/>
              <a:t>ARAŞTIRMA RAPORU</a:t>
            </a:r>
          </a:p>
          <a:p>
            <a:r>
              <a:rPr lang="tr-TR" b="1" dirty="0" smtClean="0"/>
              <a:t>TEVDİ RAPORU</a:t>
            </a:r>
          </a:p>
          <a:p>
            <a:r>
              <a:rPr lang="tr-TR" b="1" dirty="0" smtClean="0"/>
              <a:t>TAZMİN RAPORU</a:t>
            </a:r>
          </a:p>
          <a:p>
            <a:r>
              <a:rPr lang="tr-TR" dirty="0"/>
              <a:t>4483 sayılı Kanuna göre yapılan ön inceleme sonucunda “</a:t>
            </a:r>
            <a:r>
              <a:rPr lang="tr-TR" dirty="0">
                <a:solidFill>
                  <a:srgbClr val="C00000"/>
                </a:solidFill>
              </a:rPr>
              <a:t>ön inceleme” raporu </a:t>
            </a:r>
            <a:r>
              <a:rPr lang="tr-TR" dirty="0"/>
              <a:t>düzenlenir.  </a:t>
            </a:r>
            <a:endParaRPr lang="en-US" dirty="0"/>
          </a:p>
          <a:p>
            <a:r>
              <a:rPr lang="tr-TR" dirty="0"/>
              <a:t> Ayrıca,  İddia konusu eylemin 4483 sayılı Kanun kapsamına girmemesi ve diğer bazı nedenlerle </a:t>
            </a:r>
            <a:r>
              <a:rPr lang="tr-TR" dirty="0">
                <a:solidFill>
                  <a:srgbClr val="C00000"/>
                </a:solidFill>
              </a:rPr>
              <a:t>“araştırma raporu</a:t>
            </a:r>
            <a:r>
              <a:rPr lang="tr-TR" dirty="0"/>
              <a:t>”,   İddia konusu eylem tazmini gereken bir zarara neden olmuşsa </a:t>
            </a:r>
            <a:r>
              <a:rPr lang="tr-TR" dirty="0">
                <a:solidFill>
                  <a:srgbClr val="C00000"/>
                </a:solidFill>
              </a:rPr>
              <a:t>“tazmin raporu”,   </a:t>
            </a:r>
            <a:r>
              <a:rPr lang="tr-TR" dirty="0"/>
              <a:t>İddia konusu eylem genel hükümlere göre soruşturulması gerekiyor ise </a:t>
            </a:r>
            <a:r>
              <a:rPr lang="tr-TR" dirty="0">
                <a:solidFill>
                  <a:srgbClr val="C00000"/>
                </a:solidFill>
              </a:rPr>
              <a:t>“tevdi raporu”,  </a:t>
            </a:r>
            <a:r>
              <a:rPr lang="tr-TR" dirty="0"/>
              <a:t>İddia konusu eylem ayrıca disiplin suçu ise “</a:t>
            </a:r>
            <a:r>
              <a:rPr lang="tr-TR" dirty="0">
                <a:solidFill>
                  <a:srgbClr val="C00000"/>
                </a:solidFill>
              </a:rPr>
              <a:t>disiplin raporu”,  </a:t>
            </a:r>
            <a:r>
              <a:rPr lang="tr-TR" dirty="0"/>
              <a:t>Düzenlenir.  </a:t>
            </a:r>
          </a:p>
          <a:p>
            <a:endParaRPr lang="tr-TR" b="1" dirty="0"/>
          </a:p>
        </p:txBody>
      </p:sp>
    </p:spTree>
    <p:extLst>
      <p:ext uri="{BB962C8B-B14F-4D97-AF65-F5344CB8AC3E}">
        <p14:creationId xmlns:p14="http://schemas.microsoft.com/office/powerpoint/2010/main" val="5201007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88640"/>
            <a:ext cx="8229600" cy="1008112"/>
          </a:xfrm>
        </p:spPr>
        <p:txBody>
          <a:bodyPr>
            <a:normAutofit/>
          </a:bodyPr>
          <a:lstStyle/>
          <a:p>
            <a:pPr algn="ctr"/>
            <a:r>
              <a:rPr lang="tr-TR" sz="2800" b="1" dirty="0" smtClean="0">
                <a:solidFill>
                  <a:srgbClr val="CC6600"/>
                </a:solidFill>
                <a:latin typeface="Albertus Extra Bold" pitchFamily="34" charset="0"/>
              </a:rPr>
              <a:t>AÇIKILAMALAR</a:t>
            </a:r>
            <a:endParaRPr lang="tr-TR" dirty="0"/>
          </a:p>
        </p:txBody>
      </p:sp>
      <p:sp>
        <p:nvSpPr>
          <p:cNvPr id="3" name="İçerik Yer Tutucusu 2"/>
          <p:cNvSpPr>
            <a:spLocks noGrp="1"/>
          </p:cNvSpPr>
          <p:nvPr>
            <p:ph idx="1"/>
          </p:nvPr>
        </p:nvSpPr>
        <p:spPr>
          <a:xfrm>
            <a:off x="457200" y="1556792"/>
            <a:ext cx="8229600" cy="4767808"/>
          </a:xfrm>
        </p:spPr>
        <p:txBody>
          <a:bodyPr/>
          <a:lstStyle/>
          <a:p>
            <a:pPr algn="just" fontAlgn="base">
              <a:spcAft>
                <a:spcPts val="0"/>
              </a:spcAft>
            </a:pPr>
            <a:r>
              <a:rPr lang="tr-TR" sz="2800" b="1" dirty="0">
                <a:solidFill>
                  <a:srgbClr val="000000"/>
                </a:solidFill>
                <a:latin typeface="Times New Roman"/>
                <a:ea typeface="Times New Roman"/>
              </a:rPr>
              <a:t>Muhbir (İhbarcı): </a:t>
            </a:r>
            <a:r>
              <a:rPr lang="tr-TR" sz="2800" dirty="0">
                <a:solidFill>
                  <a:srgbClr val="000000"/>
                </a:solidFill>
                <a:latin typeface="Times New Roman"/>
                <a:ea typeface="Times New Roman"/>
              </a:rPr>
              <a:t>İşlenmiş ya da işlendiği sanılan bir suçu yetkili makamlara bildiren, suçtan zarar görmeyen ve suçla ilişkisi bulunmayan kimsedir.</a:t>
            </a:r>
            <a:endParaRPr lang="tr-TR" sz="2800" dirty="0">
              <a:latin typeface="Times New Roman"/>
              <a:ea typeface="Times New Roman"/>
            </a:endParaRPr>
          </a:p>
          <a:p>
            <a:pPr algn="just" fontAlgn="base">
              <a:spcAft>
                <a:spcPts val="0"/>
              </a:spcAft>
            </a:pPr>
            <a:r>
              <a:rPr lang="tr-TR" sz="2800" dirty="0">
                <a:solidFill>
                  <a:srgbClr val="000000"/>
                </a:solidFill>
                <a:latin typeface="Times New Roman"/>
                <a:ea typeface="Times New Roman"/>
              </a:rPr>
              <a:t> </a:t>
            </a:r>
            <a:endParaRPr lang="tr-TR" sz="2800" dirty="0">
              <a:latin typeface="Times New Roman"/>
              <a:ea typeface="Times New Roman"/>
            </a:endParaRPr>
          </a:p>
          <a:p>
            <a:pPr algn="just" fontAlgn="base">
              <a:spcAft>
                <a:spcPts val="0"/>
              </a:spcAft>
            </a:pPr>
            <a:r>
              <a:rPr lang="tr-TR" sz="2800" b="1" dirty="0">
                <a:solidFill>
                  <a:srgbClr val="000000"/>
                </a:solidFill>
                <a:latin typeface="Times New Roman"/>
                <a:ea typeface="Times New Roman"/>
              </a:rPr>
              <a:t>Müşteki (Şikayetçi/Yakınıcı): </a:t>
            </a:r>
            <a:r>
              <a:rPr lang="tr-TR" sz="2800" dirty="0">
                <a:solidFill>
                  <a:srgbClr val="000000"/>
                </a:solidFill>
                <a:latin typeface="Times New Roman"/>
                <a:ea typeface="Times New Roman"/>
              </a:rPr>
              <a:t>Suçtan zarar gören ve yetkili makamlara bu suçu ihbar eden kişidir.</a:t>
            </a:r>
            <a:endParaRPr lang="tr-TR" sz="2800" dirty="0">
              <a:latin typeface="Times New Roman"/>
              <a:ea typeface="Times New Roman"/>
            </a:endParaRPr>
          </a:p>
          <a:p>
            <a:pPr algn="just" fontAlgn="base">
              <a:spcAft>
                <a:spcPts val="0"/>
              </a:spcAft>
            </a:pPr>
            <a:r>
              <a:rPr lang="tr-TR" sz="2800" dirty="0">
                <a:solidFill>
                  <a:srgbClr val="000000"/>
                </a:solidFill>
                <a:latin typeface="Times New Roman"/>
                <a:ea typeface="Times New Roman"/>
              </a:rPr>
              <a:t> </a:t>
            </a:r>
            <a:endParaRPr lang="tr-TR" sz="2800" dirty="0">
              <a:latin typeface="Times New Roman"/>
              <a:ea typeface="Times New Roman"/>
            </a:endParaRPr>
          </a:p>
          <a:p>
            <a:endParaRPr lang="tr-TR" dirty="0"/>
          </a:p>
        </p:txBody>
      </p:sp>
    </p:spTree>
    <p:extLst>
      <p:ext uri="{BB962C8B-B14F-4D97-AF65-F5344CB8AC3E}">
        <p14:creationId xmlns:p14="http://schemas.microsoft.com/office/powerpoint/2010/main" val="37350597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sz="2800" b="1" dirty="0">
                <a:solidFill>
                  <a:srgbClr val="CC6600"/>
                </a:solidFill>
                <a:latin typeface="Albertus Extra Bold" pitchFamily="34" charset="0"/>
              </a:rPr>
              <a:t>AÇIKILAMALAR</a:t>
            </a:r>
            <a:endParaRPr lang="tr-TR" dirty="0"/>
          </a:p>
        </p:txBody>
      </p:sp>
      <p:sp>
        <p:nvSpPr>
          <p:cNvPr id="3" name="İçerik Yer Tutucusu 2"/>
          <p:cNvSpPr>
            <a:spLocks noGrp="1"/>
          </p:cNvSpPr>
          <p:nvPr>
            <p:ph idx="1"/>
          </p:nvPr>
        </p:nvSpPr>
        <p:spPr/>
        <p:txBody>
          <a:bodyPr>
            <a:normAutofit fontScale="92500"/>
          </a:bodyPr>
          <a:lstStyle/>
          <a:p>
            <a:pPr algn="just" fontAlgn="base">
              <a:spcAft>
                <a:spcPts val="0"/>
              </a:spcAft>
            </a:pPr>
            <a:r>
              <a:rPr lang="tr-TR" sz="2800" b="1" dirty="0">
                <a:solidFill>
                  <a:srgbClr val="000000"/>
                </a:solidFill>
                <a:latin typeface="Times New Roman"/>
                <a:ea typeface="Times New Roman"/>
              </a:rPr>
              <a:t>ŞİKAYET :</a:t>
            </a:r>
            <a:r>
              <a:rPr lang="tr-TR" sz="2800" dirty="0">
                <a:solidFill>
                  <a:srgbClr val="000000"/>
                </a:solidFill>
                <a:latin typeface="Times New Roman"/>
                <a:ea typeface="Times New Roman"/>
              </a:rPr>
              <a:t> Suçtan zarar görenin bizzat yetkili makamlara başvurarak soruşturma açılmasını istemesidir. Şikayet yazılı ve sözlü olmak üzere iki şekilde yapılır. Şikayetin sözlü olarak yapılması halinde bir tutanak düzenlenmesi ve müştekiye imzalattırılması gerekir.</a:t>
            </a:r>
            <a:endParaRPr lang="tr-TR" sz="2800" dirty="0">
              <a:latin typeface="Times New Roman"/>
              <a:ea typeface="Times New Roman"/>
            </a:endParaRPr>
          </a:p>
          <a:p>
            <a:pPr algn="just" fontAlgn="base">
              <a:spcAft>
                <a:spcPts val="0"/>
              </a:spcAft>
            </a:pPr>
            <a:r>
              <a:rPr lang="tr-TR" sz="2800" dirty="0">
                <a:latin typeface="Times New Roman"/>
                <a:ea typeface="Times New Roman"/>
              </a:rPr>
              <a:t> </a:t>
            </a:r>
          </a:p>
          <a:p>
            <a:pPr algn="just" fontAlgn="base">
              <a:spcAft>
                <a:spcPts val="0"/>
              </a:spcAft>
            </a:pPr>
            <a:r>
              <a:rPr lang="tr-TR" sz="2800" b="1" dirty="0">
                <a:solidFill>
                  <a:srgbClr val="000000"/>
                </a:solidFill>
                <a:latin typeface="Times New Roman"/>
                <a:ea typeface="Times New Roman"/>
              </a:rPr>
              <a:t>İHBAR :</a:t>
            </a:r>
            <a:r>
              <a:rPr lang="tr-TR" sz="2800" dirty="0">
                <a:solidFill>
                  <a:srgbClr val="000000"/>
                </a:solidFill>
                <a:latin typeface="Times New Roman"/>
                <a:ea typeface="Times New Roman"/>
              </a:rPr>
              <a:t> Suçla ilişkisi bulunmayan bir kimse veya kimselerin suç işlendiğini yetkili makamlara bildirmesidir. Sözlü ihbarlarında bir tutanağa geçirilerek muhbire imzalattırılması gerekir.</a:t>
            </a:r>
            <a:endParaRPr lang="tr-TR" sz="2800" dirty="0">
              <a:latin typeface="Times New Roman"/>
              <a:ea typeface="Times New Roman"/>
            </a:endParaRPr>
          </a:p>
          <a:p>
            <a:endParaRPr lang="tr-TR" dirty="0"/>
          </a:p>
        </p:txBody>
      </p:sp>
    </p:spTree>
    <p:extLst>
      <p:ext uri="{BB962C8B-B14F-4D97-AF65-F5344CB8AC3E}">
        <p14:creationId xmlns:p14="http://schemas.microsoft.com/office/powerpoint/2010/main" val="3083611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404664"/>
            <a:ext cx="8229600" cy="792088"/>
          </a:xfrm>
        </p:spPr>
        <p:txBody>
          <a:bodyPr/>
          <a:lstStyle/>
          <a:p>
            <a:pPr lvl="0" algn="ctr" fontAlgn="base">
              <a:lnSpc>
                <a:spcPct val="130000"/>
              </a:lnSpc>
              <a:spcAft>
                <a:spcPct val="0"/>
              </a:spcAft>
            </a:pPr>
            <a:r>
              <a:rPr lang="tr-TR" sz="2800" b="1" dirty="0">
                <a:solidFill>
                  <a:srgbClr val="CC6600"/>
                </a:solidFill>
                <a:latin typeface="Albertus Extra Bold" pitchFamily="34" charset="0"/>
                <a:ea typeface="+mn-ea"/>
                <a:cs typeface="+mn-cs"/>
              </a:rPr>
              <a:t>ÖN İNCELEME YAPANLARIN YETKİSİ</a:t>
            </a:r>
          </a:p>
        </p:txBody>
      </p:sp>
      <p:sp>
        <p:nvSpPr>
          <p:cNvPr id="3" name="İçerik Yer Tutucusu 2"/>
          <p:cNvSpPr>
            <a:spLocks noGrp="1"/>
          </p:cNvSpPr>
          <p:nvPr>
            <p:ph idx="1"/>
          </p:nvPr>
        </p:nvSpPr>
        <p:spPr>
          <a:xfrm>
            <a:off x="457200" y="1484784"/>
            <a:ext cx="8229600" cy="4839816"/>
          </a:xfrm>
        </p:spPr>
        <p:txBody>
          <a:bodyPr>
            <a:normAutofit fontScale="92500" lnSpcReduction="20000"/>
          </a:bodyPr>
          <a:lstStyle/>
          <a:p>
            <a:pPr marL="609600" indent="-609600"/>
            <a:r>
              <a:rPr lang="tr-TR" sz="3000" dirty="0">
                <a:latin typeface="Times New Roman" pitchFamily="18" charset="0"/>
                <a:cs typeface="Times New Roman" pitchFamily="18" charset="0"/>
              </a:rPr>
              <a:t>Ön inceleme ile görevlendirilen kişi veya kişiler, </a:t>
            </a:r>
            <a:r>
              <a:rPr lang="tr-TR" sz="3000" dirty="0" smtClean="0">
                <a:solidFill>
                  <a:srgbClr val="FF0000"/>
                </a:solidFill>
                <a:latin typeface="Times New Roman" pitchFamily="18" charset="0"/>
                <a:cs typeface="Times New Roman" pitchFamily="18" charset="0"/>
              </a:rPr>
              <a:t>bakanlık müfettişleri </a:t>
            </a:r>
            <a:r>
              <a:rPr lang="tr-TR" sz="3000" dirty="0">
                <a:latin typeface="Times New Roman" pitchFamily="18" charset="0"/>
                <a:cs typeface="Times New Roman" pitchFamily="18" charset="0"/>
              </a:rPr>
              <a:t>ile kendilerini görevlendiren </a:t>
            </a:r>
            <a:r>
              <a:rPr lang="tr-TR" sz="3000" dirty="0">
                <a:solidFill>
                  <a:srgbClr val="FF0000"/>
                </a:solidFill>
                <a:latin typeface="Times New Roman" pitchFamily="18" charset="0"/>
                <a:cs typeface="Times New Roman" pitchFamily="18" charset="0"/>
              </a:rPr>
              <a:t>merciin bütün </a:t>
            </a:r>
            <a:r>
              <a:rPr lang="tr-TR" sz="3000" dirty="0" smtClean="0">
                <a:solidFill>
                  <a:srgbClr val="FF0000"/>
                </a:solidFill>
                <a:latin typeface="Times New Roman" pitchFamily="18" charset="0"/>
                <a:cs typeface="Times New Roman" pitchFamily="18" charset="0"/>
              </a:rPr>
              <a:t>yetkilerini </a:t>
            </a:r>
            <a:r>
              <a:rPr lang="tr-TR" sz="3000" dirty="0">
                <a:solidFill>
                  <a:srgbClr val="FF0000"/>
                </a:solidFill>
                <a:latin typeface="Times New Roman" pitchFamily="18" charset="0"/>
                <a:cs typeface="Times New Roman" pitchFamily="18" charset="0"/>
              </a:rPr>
              <a:t>haiz</a:t>
            </a:r>
            <a:r>
              <a:rPr lang="tr-TR" sz="3000" dirty="0">
                <a:latin typeface="Times New Roman" pitchFamily="18" charset="0"/>
                <a:cs typeface="Times New Roman" pitchFamily="18" charset="0"/>
              </a:rPr>
              <a:t> olup, bu Kanunda hüküm bulunmayan </a:t>
            </a:r>
            <a:r>
              <a:rPr lang="tr-TR" sz="3000" dirty="0" smtClean="0">
                <a:latin typeface="Times New Roman" pitchFamily="18" charset="0"/>
                <a:cs typeface="Times New Roman" pitchFamily="18" charset="0"/>
              </a:rPr>
              <a:t>hususlarda </a:t>
            </a:r>
            <a:r>
              <a:rPr lang="tr-TR" sz="3000" dirty="0">
                <a:solidFill>
                  <a:srgbClr val="FF0000"/>
                </a:solidFill>
                <a:latin typeface="Times New Roman" pitchFamily="18" charset="0"/>
                <a:cs typeface="Times New Roman" pitchFamily="18" charset="0"/>
              </a:rPr>
              <a:t>Ceza </a:t>
            </a:r>
            <a:r>
              <a:rPr lang="tr-TR" sz="3000" dirty="0" smtClean="0">
                <a:solidFill>
                  <a:srgbClr val="FF0000"/>
                </a:solidFill>
                <a:latin typeface="Times New Roman" pitchFamily="18" charset="0"/>
                <a:cs typeface="Times New Roman" pitchFamily="18" charset="0"/>
              </a:rPr>
              <a:t>Muhakemesi Kanununa </a:t>
            </a:r>
            <a:r>
              <a:rPr lang="tr-TR" sz="3000" dirty="0">
                <a:latin typeface="Times New Roman" pitchFamily="18" charset="0"/>
                <a:cs typeface="Times New Roman" pitchFamily="18" charset="0"/>
              </a:rPr>
              <a:t>göre </a:t>
            </a:r>
            <a:r>
              <a:rPr lang="tr-TR" sz="3000" dirty="0" smtClean="0">
                <a:latin typeface="Times New Roman" pitchFamily="18" charset="0"/>
                <a:cs typeface="Times New Roman" pitchFamily="18" charset="0"/>
              </a:rPr>
              <a:t>işlem </a:t>
            </a:r>
            <a:r>
              <a:rPr lang="tr-TR" sz="3000" dirty="0">
                <a:latin typeface="Times New Roman" pitchFamily="18" charset="0"/>
                <a:cs typeface="Times New Roman" pitchFamily="18" charset="0"/>
              </a:rPr>
              <a:t>yapabilirler; hakkında inceleme yapılan memur </a:t>
            </a:r>
            <a:r>
              <a:rPr lang="tr-TR" sz="3000" dirty="0" smtClean="0">
                <a:latin typeface="Times New Roman" pitchFamily="18" charset="0"/>
                <a:cs typeface="Times New Roman" pitchFamily="18" charset="0"/>
              </a:rPr>
              <a:t>veya </a:t>
            </a:r>
            <a:r>
              <a:rPr lang="tr-TR" sz="3000" dirty="0">
                <a:latin typeface="Times New Roman" pitchFamily="18" charset="0"/>
                <a:cs typeface="Times New Roman" pitchFamily="18" charset="0"/>
              </a:rPr>
              <a:t>diğer kamu </a:t>
            </a:r>
            <a:r>
              <a:rPr lang="tr-TR" sz="3000" dirty="0">
                <a:solidFill>
                  <a:srgbClr val="FF0000"/>
                </a:solidFill>
                <a:latin typeface="Times New Roman" pitchFamily="18" charset="0"/>
                <a:cs typeface="Times New Roman" pitchFamily="18" charset="0"/>
              </a:rPr>
              <a:t>görevlisinin ifadesini de almak suretiyle </a:t>
            </a:r>
            <a:r>
              <a:rPr lang="tr-TR" sz="3000" dirty="0" smtClean="0">
                <a:latin typeface="Times New Roman" pitchFamily="18" charset="0"/>
                <a:cs typeface="Times New Roman" pitchFamily="18" charset="0"/>
              </a:rPr>
              <a:t>yetkileri </a:t>
            </a:r>
            <a:r>
              <a:rPr lang="tr-TR" sz="3000" dirty="0">
                <a:latin typeface="Times New Roman" pitchFamily="18" charset="0"/>
                <a:cs typeface="Times New Roman" pitchFamily="18" charset="0"/>
              </a:rPr>
              <a:t>dahilinde bulunan gerekli </a:t>
            </a:r>
            <a:r>
              <a:rPr lang="tr-TR" sz="3000" dirty="0">
                <a:solidFill>
                  <a:srgbClr val="FF0000"/>
                </a:solidFill>
                <a:latin typeface="Times New Roman" pitchFamily="18" charset="0"/>
                <a:cs typeface="Times New Roman" pitchFamily="18" charset="0"/>
              </a:rPr>
              <a:t>bilgi ve belgeleri </a:t>
            </a:r>
            <a:r>
              <a:rPr lang="tr-TR" sz="3000" dirty="0" smtClean="0">
                <a:latin typeface="Times New Roman" pitchFamily="18" charset="0"/>
                <a:cs typeface="Times New Roman" pitchFamily="18" charset="0"/>
              </a:rPr>
              <a:t>toplayıp</a:t>
            </a:r>
            <a:r>
              <a:rPr lang="tr-TR" sz="3000" dirty="0">
                <a:latin typeface="Times New Roman" pitchFamily="18" charset="0"/>
                <a:cs typeface="Times New Roman" pitchFamily="18" charset="0"/>
              </a:rPr>
              <a:t>, görüşlerini içeren bir rapor düzenleyerek </a:t>
            </a:r>
            <a:r>
              <a:rPr lang="tr-TR" sz="3000" dirty="0" smtClean="0">
                <a:latin typeface="Times New Roman" pitchFamily="18" charset="0"/>
                <a:cs typeface="Times New Roman" pitchFamily="18" charset="0"/>
              </a:rPr>
              <a:t>durumu </a:t>
            </a:r>
            <a:r>
              <a:rPr lang="tr-TR" sz="3000" dirty="0">
                <a:latin typeface="Times New Roman" pitchFamily="18" charset="0"/>
                <a:cs typeface="Times New Roman" pitchFamily="18" charset="0"/>
              </a:rPr>
              <a:t>izin vermeye yetkili mercie sunarlar</a:t>
            </a:r>
            <a:r>
              <a:rPr lang="tr-TR" sz="3000" dirty="0" smtClean="0">
                <a:latin typeface="Times New Roman" pitchFamily="18" charset="0"/>
                <a:cs typeface="Times New Roman" pitchFamily="18" charset="0"/>
              </a:rPr>
              <a:t>.</a:t>
            </a:r>
          </a:p>
          <a:p>
            <a:pPr marL="609600" indent="-609600"/>
            <a:r>
              <a:rPr lang="tr-TR" sz="3000" dirty="0" smtClean="0">
                <a:latin typeface="Times New Roman" pitchFamily="18" charset="0"/>
                <a:cs typeface="Times New Roman" pitchFamily="18" charset="0"/>
              </a:rPr>
              <a:t>Yetkili merci bu rapor üzerine </a:t>
            </a:r>
            <a:r>
              <a:rPr lang="tr-TR" sz="3000" dirty="0" smtClean="0">
                <a:solidFill>
                  <a:srgbClr val="FF0000"/>
                </a:solidFill>
                <a:latin typeface="Times New Roman" pitchFamily="18" charset="0"/>
                <a:cs typeface="Times New Roman" pitchFamily="18" charset="0"/>
              </a:rPr>
              <a:t>«soruşturma izni verilmesine </a:t>
            </a:r>
            <a:r>
              <a:rPr lang="tr-TR" sz="3000" dirty="0">
                <a:latin typeface="Times New Roman" pitchFamily="18" charset="0"/>
                <a:cs typeface="Times New Roman" pitchFamily="18" charset="0"/>
              </a:rPr>
              <a:t>veya</a:t>
            </a:r>
            <a:r>
              <a:rPr lang="tr-TR" sz="3000" dirty="0" smtClean="0">
                <a:solidFill>
                  <a:srgbClr val="FF0000"/>
                </a:solidFill>
                <a:latin typeface="Times New Roman" pitchFamily="18" charset="0"/>
                <a:cs typeface="Times New Roman" pitchFamily="18" charset="0"/>
              </a:rPr>
              <a:t> verilmemesine» </a:t>
            </a:r>
            <a:r>
              <a:rPr lang="tr-TR" sz="3000" dirty="0" smtClean="0">
                <a:latin typeface="Times New Roman" pitchFamily="18" charset="0"/>
                <a:cs typeface="Times New Roman" pitchFamily="18" charset="0"/>
              </a:rPr>
              <a:t>karar verir. Bu kararlarda gerekçe gösterilmesi zorunludur. </a:t>
            </a:r>
            <a:r>
              <a:rPr lang="tr-TR" sz="2800" dirty="0" smtClean="0">
                <a:latin typeface="Times New Roman" pitchFamily="18" charset="0"/>
                <a:cs typeface="Times New Roman" pitchFamily="18" charset="0"/>
              </a:rPr>
              <a:t>(mad.6</a:t>
            </a:r>
            <a:r>
              <a:rPr lang="tr-TR" sz="2800" dirty="0" smtClean="0"/>
              <a:t>)</a:t>
            </a:r>
            <a:endParaRPr lang="tr-TR" sz="2800" dirty="0"/>
          </a:p>
          <a:p>
            <a:endParaRPr lang="tr-TR" dirty="0"/>
          </a:p>
        </p:txBody>
      </p:sp>
    </p:spTree>
    <p:extLst>
      <p:ext uri="{BB962C8B-B14F-4D97-AF65-F5344CB8AC3E}">
        <p14:creationId xmlns:p14="http://schemas.microsoft.com/office/powerpoint/2010/main" val="29766625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60648"/>
            <a:ext cx="8229600" cy="1008112"/>
          </a:xfrm>
        </p:spPr>
        <p:txBody>
          <a:bodyPr/>
          <a:lstStyle/>
          <a:p>
            <a:pPr algn="ctr"/>
            <a:r>
              <a:rPr lang="tr-TR" sz="2800" b="1" dirty="0">
                <a:solidFill>
                  <a:srgbClr val="CC6600"/>
                </a:solidFill>
                <a:latin typeface="Albertus Extra Bold" pitchFamily="34" charset="0"/>
              </a:rPr>
              <a:t>KARARLAR</a:t>
            </a:r>
            <a:endParaRPr lang="tr-TR" dirty="0"/>
          </a:p>
        </p:txBody>
      </p:sp>
      <p:sp>
        <p:nvSpPr>
          <p:cNvPr id="3" name="İçerik Yer Tutucusu 2"/>
          <p:cNvSpPr>
            <a:spLocks noGrp="1"/>
          </p:cNvSpPr>
          <p:nvPr>
            <p:ph idx="1"/>
          </p:nvPr>
        </p:nvSpPr>
        <p:spPr>
          <a:xfrm>
            <a:off x="457200" y="1340768"/>
            <a:ext cx="8229600" cy="5256584"/>
          </a:xfrm>
        </p:spPr>
        <p:txBody>
          <a:bodyPr>
            <a:normAutofit fontScale="92500" lnSpcReduction="20000"/>
          </a:bodyPr>
          <a:lstStyle/>
          <a:p>
            <a:pPr algn="just">
              <a:spcAft>
                <a:spcPts val="0"/>
              </a:spcAft>
            </a:pPr>
            <a:endParaRPr lang="tr-TR" sz="2000" dirty="0">
              <a:latin typeface="Consolas"/>
              <a:ea typeface="Calibri"/>
              <a:cs typeface="Times New Roman"/>
            </a:endParaRPr>
          </a:p>
          <a:p>
            <a:pPr lvl="0" algn="just">
              <a:buClr>
                <a:srgbClr val="0BD0D9"/>
              </a:buClr>
            </a:pPr>
            <a:r>
              <a:rPr lang="tr-TR" sz="2800" dirty="0">
                <a:latin typeface="Times New Roman"/>
                <a:ea typeface="Calibri"/>
                <a:cs typeface="Times New Roman"/>
              </a:rPr>
              <a:t>ÖZET: 4483 sayılı Yasanın 5 inci ve 6 </a:t>
            </a:r>
            <a:r>
              <a:rPr lang="tr-TR" sz="2800" dirty="0" err="1">
                <a:latin typeface="Times New Roman"/>
                <a:ea typeface="Calibri"/>
                <a:cs typeface="Times New Roman"/>
              </a:rPr>
              <a:t>ncı</a:t>
            </a:r>
            <a:r>
              <a:rPr lang="tr-TR" sz="2800" dirty="0">
                <a:latin typeface="Times New Roman"/>
                <a:ea typeface="Calibri"/>
                <a:cs typeface="Times New Roman"/>
              </a:rPr>
              <a:t> maddelerine göre ön inceleme yapmakla görevlendirilenlerin, hakkında inceleme yapılan memur veya diğer kamu görevlisinin ifadesini de almak suretiyle yetkileri dahilinde bulunan gerekli bilgi ve belgeleri toplayıp, görüşlerini içeren bir rapor düzenleyerek durumu izin vermeye yetkili makama sunmakla görevli olmaları nedeniyle olay ve </a:t>
            </a:r>
            <a:r>
              <a:rPr lang="tr-TR" sz="2800" b="1" dirty="0">
                <a:latin typeface="Times New Roman"/>
                <a:ea typeface="Calibri"/>
                <a:cs typeface="Times New Roman"/>
              </a:rPr>
              <a:t>bulguların saptırılması, delillerin karartılması</a:t>
            </a:r>
            <a:r>
              <a:rPr lang="tr-TR" sz="2800" dirty="0">
                <a:latin typeface="Times New Roman"/>
                <a:ea typeface="Calibri"/>
                <a:cs typeface="Times New Roman"/>
              </a:rPr>
              <a:t> gibi taraflı ve sübjektif davranış halleri hariç olmak üzere, düzenledikleri raporlardaki saptamalardan ve getirdikleri tekliflerden dolayı karar verme konumunda olmamaları nedeniyle sorumlu tutulmalarına hukuken olanak yoktur</a:t>
            </a:r>
            <a:r>
              <a:rPr lang="tr-TR" sz="2800" dirty="0" smtClean="0">
                <a:latin typeface="Times New Roman"/>
                <a:ea typeface="Calibri"/>
                <a:cs typeface="Times New Roman"/>
              </a:rPr>
              <a:t>.</a:t>
            </a:r>
          </a:p>
          <a:p>
            <a:pPr lvl="0" algn="just">
              <a:buClr>
                <a:srgbClr val="0BD0D9"/>
              </a:buClr>
            </a:pPr>
            <a:r>
              <a:rPr lang="tr-TR" b="1" dirty="0" smtClean="0">
                <a:solidFill>
                  <a:prstClr val="black"/>
                </a:solidFill>
                <a:latin typeface="Times New Roman"/>
                <a:ea typeface="Calibri"/>
                <a:cs typeface="Times New Roman"/>
              </a:rPr>
              <a:t> </a:t>
            </a:r>
            <a:r>
              <a:rPr lang="tr-TR" b="1" dirty="0">
                <a:solidFill>
                  <a:prstClr val="black"/>
                </a:solidFill>
                <a:latin typeface="Times New Roman"/>
                <a:ea typeface="Calibri"/>
                <a:cs typeface="Times New Roman"/>
              </a:rPr>
              <a:t>T.C. Danıştay  </a:t>
            </a:r>
            <a:r>
              <a:rPr lang="tr-TR" b="1" dirty="0" smtClean="0">
                <a:solidFill>
                  <a:prstClr val="black"/>
                </a:solidFill>
                <a:latin typeface="Times New Roman"/>
                <a:ea typeface="Calibri"/>
                <a:cs typeface="Times New Roman"/>
              </a:rPr>
              <a:t>1.Dairesi Esas</a:t>
            </a:r>
            <a:r>
              <a:rPr lang="tr-TR" b="1" dirty="0">
                <a:solidFill>
                  <a:prstClr val="black"/>
                </a:solidFill>
                <a:latin typeface="Times New Roman"/>
                <a:ea typeface="Calibri"/>
                <a:cs typeface="Times New Roman"/>
              </a:rPr>
              <a:t>:  2006/1269 -Karar: 2007/141-Karar Tarihi: 14.02.2007</a:t>
            </a:r>
            <a:endParaRPr lang="tr-TR" sz="1800" b="1" dirty="0">
              <a:solidFill>
                <a:prstClr val="black"/>
              </a:solidFill>
              <a:latin typeface="Consolas"/>
              <a:ea typeface="Calibri"/>
              <a:cs typeface="Times New Roman"/>
            </a:endParaRPr>
          </a:p>
          <a:p>
            <a:pPr algn="just">
              <a:spcAft>
                <a:spcPts val="0"/>
              </a:spcAft>
            </a:pPr>
            <a:endParaRPr lang="tr-TR" sz="2800" dirty="0" smtClean="0">
              <a:latin typeface="Times New Roman"/>
              <a:ea typeface="Calibri"/>
              <a:cs typeface="Times New Roman"/>
            </a:endParaRPr>
          </a:p>
          <a:p>
            <a:pPr algn="just">
              <a:spcAft>
                <a:spcPts val="0"/>
              </a:spcAft>
            </a:pPr>
            <a:endParaRPr lang="tr-TR" sz="2000" dirty="0">
              <a:effectLst/>
              <a:latin typeface="Consolas"/>
              <a:ea typeface="Calibri"/>
              <a:cs typeface="Times New Roman"/>
            </a:endParaRPr>
          </a:p>
        </p:txBody>
      </p:sp>
    </p:spTree>
    <p:extLst>
      <p:ext uri="{BB962C8B-B14F-4D97-AF65-F5344CB8AC3E}">
        <p14:creationId xmlns:p14="http://schemas.microsoft.com/office/powerpoint/2010/main" val="19942487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İddia konusunun teknik olması ve dosyadan karar verilebilmesi için yeterli bilgi bulunmaması halinde, bilirkişi görevlendirilerek soruşturmanın derinleştirilmesi için dosyanın iadesine ( Danıştay 2.D 04.3.1998 tarih ve E:1996/1429, K:1998/727)</a:t>
            </a:r>
            <a:endParaRPr lang="tr-TR" dirty="0"/>
          </a:p>
        </p:txBody>
      </p:sp>
    </p:spTree>
    <p:extLst>
      <p:ext uri="{BB962C8B-B14F-4D97-AF65-F5344CB8AC3E}">
        <p14:creationId xmlns:p14="http://schemas.microsoft.com/office/powerpoint/2010/main" val="10313618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altLang="tr-TR" sz="3600" dirty="0" smtClean="0"/>
              <a:t>BİLİRKİŞİ </a:t>
            </a:r>
            <a:r>
              <a:rPr lang="tr-TR" altLang="tr-TR" sz="3600" dirty="0"/>
              <a:t>TAYİN,TENSİP VE YEMİN TUTANAĞI</a:t>
            </a:r>
            <a:r>
              <a:rPr lang="tr-TR" altLang="tr-TR" dirty="0"/>
              <a:t/>
            </a:r>
            <a:br>
              <a:rPr lang="tr-TR" altLang="tr-TR" dirty="0"/>
            </a:br>
            <a:endParaRPr lang="tr-TR" dirty="0"/>
          </a:p>
        </p:txBody>
      </p:sp>
      <p:sp>
        <p:nvSpPr>
          <p:cNvPr id="3" name="İçerik Yer Tutucusu 2"/>
          <p:cNvSpPr>
            <a:spLocks noGrp="1"/>
          </p:cNvSpPr>
          <p:nvPr>
            <p:ph idx="1"/>
          </p:nvPr>
        </p:nvSpPr>
        <p:spPr>
          <a:xfrm>
            <a:off x="457200" y="1268760"/>
            <a:ext cx="8229600" cy="5055840"/>
          </a:xfrm>
        </p:spPr>
        <p:txBody>
          <a:bodyPr>
            <a:normAutofit fontScale="85000" lnSpcReduction="20000"/>
          </a:bodyPr>
          <a:lstStyle/>
          <a:p>
            <a:pPr algn="just"/>
            <a:r>
              <a:rPr lang="tr-TR" altLang="tr-TR" dirty="0"/>
              <a:t>…………….Valiliğinin ..../..../</a:t>
            </a:r>
            <a:r>
              <a:rPr lang="tr-TR" altLang="tr-TR" dirty="0" smtClean="0"/>
              <a:t>2017 </a:t>
            </a:r>
            <a:r>
              <a:rPr lang="tr-TR" altLang="tr-TR" dirty="0"/>
              <a:t>gün ve........sayılı emirleri gereğince, tarafımdan yapılmakta olan </a:t>
            </a:r>
            <a:r>
              <a:rPr lang="tr-TR" altLang="tr-TR" dirty="0" smtClean="0"/>
              <a:t>ön incelemede, </a:t>
            </a:r>
            <a:r>
              <a:rPr lang="tr-TR" altLang="tr-TR" dirty="0"/>
              <a:t>teknik, ilmi ve fenni kanaatlerine başvurulması zarureti hasıl olduğundan,..............oğlu, 19... /.....(Doğum yeri) doğumlu ve ...............nüfusuna kayıtlı, ...............................</a:t>
            </a:r>
            <a:r>
              <a:rPr lang="tr-TR" altLang="tr-TR" dirty="0" err="1"/>
              <a:t>nde</a:t>
            </a:r>
            <a:r>
              <a:rPr lang="tr-TR" altLang="tr-TR" dirty="0"/>
              <a:t> görevli,................................’</a:t>
            </a:r>
            <a:r>
              <a:rPr lang="tr-TR" altLang="tr-TR" dirty="0" err="1"/>
              <a:t>nın</a:t>
            </a:r>
            <a:r>
              <a:rPr lang="tr-TR" altLang="tr-TR" dirty="0"/>
              <a:t> ( birden fazla ise ayrı, ayrı yazılacak ) </a:t>
            </a:r>
            <a:r>
              <a:rPr lang="tr-TR" altLang="tr-TR" dirty="0" err="1"/>
              <a:t>CMK’nın</a:t>
            </a:r>
            <a:r>
              <a:rPr lang="tr-TR" altLang="tr-TR" dirty="0"/>
              <a:t> 63. maddesi hükmü gereğince, bilirkişi olarak atanmasına karar verilmiş olup, adı geçene/geçenlere </a:t>
            </a:r>
            <a:r>
              <a:rPr lang="tr-TR" altLang="tr-TR" dirty="0" err="1"/>
              <a:t>CMK’nın</a:t>
            </a:r>
            <a:r>
              <a:rPr lang="tr-TR" altLang="tr-TR" dirty="0"/>
              <a:t> 64. maddesi hükmüne göre,</a:t>
            </a:r>
            <a:r>
              <a:rPr lang="tr-TR" altLang="tr-TR" b="1" dirty="0"/>
              <a:t> </a:t>
            </a:r>
            <a:r>
              <a:rPr lang="tr-TR" altLang="tr-TR" dirty="0"/>
              <a:t>yemini yaptırılarak, aşağıdaki konularda teknik, ilmi ve fenni kanaatlerinin belirtilmesi istenildi.</a:t>
            </a:r>
          </a:p>
          <a:p>
            <a:pPr algn="just"/>
            <a:endParaRPr lang="tr-TR" altLang="tr-TR" dirty="0"/>
          </a:p>
          <a:p>
            <a:pPr algn="just"/>
            <a:r>
              <a:rPr lang="tr-TR" altLang="tr-TR" b="1" dirty="0"/>
              <a:t>KONU :.</a:t>
            </a:r>
            <a:r>
              <a:rPr lang="tr-TR" altLang="tr-TR" dirty="0"/>
              <a:t>................(Buraya bilirkişinin hangi konuda kanaatinin belirtilmesi isteniyorsa kendisine teslim edilen belgeler aynen belirtilerek net bir şekilde ve konular birden fazla ise sıra numarası verilerek belirtilmelidir. Konunun alt kısmına da, bilirkişiden konunun aydınlatılmasına yönelik, hangi hususlarda   ve hangi soruların cevaplarının istendiği açıklanmalıdır.)</a:t>
            </a:r>
          </a:p>
          <a:p>
            <a:endParaRPr lang="tr-TR" dirty="0"/>
          </a:p>
        </p:txBody>
      </p:sp>
    </p:spTree>
    <p:extLst>
      <p:ext uri="{BB962C8B-B14F-4D97-AF65-F5344CB8AC3E}">
        <p14:creationId xmlns:p14="http://schemas.microsoft.com/office/powerpoint/2010/main" val="11403945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2132856"/>
            <a:ext cx="8229600" cy="4191744"/>
          </a:xfrm>
        </p:spPr>
        <p:txBody>
          <a:bodyPr>
            <a:normAutofit/>
          </a:bodyPr>
          <a:lstStyle/>
          <a:p>
            <a:pPr algn="just"/>
            <a:r>
              <a:rPr lang="tr-TR" altLang="tr-TR" sz="1800" dirty="0">
                <a:latin typeface="Times New Roman" panose="02020603050405020304" pitchFamily="18" charset="0"/>
                <a:cs typeface="Times New Roman" panose="02020603050405020304" pitchFamily="18" charset="0"/>
              </a:rPr>
              <a:t>Bilirkişiye </a:t>
            </a:r>
            <a:r>
              <a:rPr lang="tr-TR" altLang="tr-TR" sz="1800" dirty="0" err="1">
                <a:latin typeface="Times New Roman" panose="02020603050405020304" pitchFamily="18" charset="0"/>
                <a:cs typeface="Times New Roman" panose="02020603050405020304" pitchFamily="18" charset="0"/>
              </a:rPr>
              <a:t>CMK’nın</a:t>
            </a:r>
            <a:r>
              <a:rPr lang="tr-TR" altLang="tr-TR" sz="1800" dirty="0">
                <a:latin typeface="Times New Roman" panose="02020603050405020304" pitchFamily="18" charset="0"/>
                <a:cs typeface="Times New Roman" panose="02020603050405020304" pitchFamily="18" charset="0"/>
              </a:rPr>
              <a:t> 66. Maddesinde belirtilen yetkileri hatırlatılarak konu hakkındaki kanaatlerini içeren raporun tarafıma </a:t>
            </a:r>
            <a:r>
              <a:rPr lang="tr-TR" altLang="tr-TR" sz="1800" dirty="0" smtClean="0">
                <a:latin typeface="Times New Roman" panose="02020603050405020304" pitchFamily="18" charset="0"/>
                <a:cs typeface="Times New Roman" panose="02020603050405020304" pitchFamily="18" charset="0"/>
              </a:rPr>
              <a:t>…. </a:t>
            </a:r>
            <a:r>
              <a:rPr lang="tr-TR" altLang="tr-TR" sz="1800" dirty="0">
                <a:latin typeface="Times New Roman" panose="02020603050405020304" pitchFamily="18" charset="0"/>
                <a:cs typeface="Times New Roman" panose="02020603050405020304" pitchFamily="18" charset="0"/>
              </a:rPr>
              <a:t>tarihine kadar teslim edilmesi istendi. </a:t>
            </a:r>
            <a:r>
              <a:rPr lang="tr-TR" altLang="tr-TR" sz="1800" dirty="0" smtClean="0">
                <a:latin typeface="Times New Roman" panose="02020603050405020304" pitchFamily="18" charset="0"/>
                <a:cs typeface="Times New Roman" panose="02020603050405020304" pitchFamily="18" charset="0"/>
              </a:rPr>
              <a:t>Ön inceleme </a:t>
            </a:r>
            <a:r>
              <a:rPr lang="tr-TR" altLang="tr-TR" sz="1800" dirty="0">
                <a:latin typeface="Times New Roman" panose="02020603050405020304" pitchFamily="18" charset="0"/>
                <a:cs typeface="Times New Roman" panose="02020603050405020304" pitchFamily="18" charset="0"/>
              </a:rPr>
              <a:t>esnasında başvurulması gereken evrakın örnekleri kendisine teslim edildi ve bu evrakı raporuyla iade etmeleri gerektiği hatırlatılarak işbu tutanak müştereken düzenlenerek imzalandı………./……./………</a:t>
            </a:r>
          </a:p>
          <a:p>
            <a:pPr algn="just"/>
            <a:endParaRPr lang="tr-TR" altLang="tr-TR" sz="1800" dirty="0">
              <a:latin typeface="Times New Roman" panose="02020603050405020304" pitchFamily="18" charset="0"/>
              <a:cs typeface="Times New Roman" panose="02020603050405020304" pitchFamily="18" charset="0"/>
            </a:endParaRPr>
          </a:p>
          <a:p>
            <a:pPr algn="just"/>
            <a:r>
              <a:rPr lang="tr-TR" altLang="tr-TR" sz="1800" b="1" dirty="0">
                <a:latin typeface="Times New Roman" panose="02020603050405020304" pitchFamily="18" charset="0"/>
                <a:cs typeface="Times New Roman" panose="02020603050405020304" pitchFamily="18" charset="0"/>
              </a:rPr>
              <a:t>MUHAKKİK	</a:t>
            </a:r>
            <a:r>
              <a:rPr lang="tr-TR" altLang="tr-TR" sz="1800" b="1" dirty="0" smtClean="0">
                <a:latin typeface="Times New Roman" panose="02020603050405020304" pitchFamily="18" charset="0"/>
                <a:cs typeface="Times New Roman" panose="02020603050405020304" pitchFamily="18" charset="0"/>
              </a:rPr>
              <a:t>YEMİNLİ </a:t>
            </a:r>
            <a:r>
              <a:rPr lang="tr-TR" altLang="tr-TR" sz="1800" b="1" dirty="0">
                <a:latin typeface="Times New Roman" panose="02020603050405020304" pitchFamily="18" charset="0"/>
                <a:cs typeface="Times New Roman" panose="02020603050405020304" pitchFamily="18" charset="0"/>
              </a:rPr>
              <a:t>KATİP		BİLİRKİŞİ/BİLİRKİŞİLER</a:t>
            </a:r>
          </a:p>
          <a:p>
            <a:pPr algn="just"/>
            <a:endParaRPr lang="tr-TR" altLang="tr-TR" sz="1800" dirty="0">
              <a:latin typeface="Times New Roman" panose="02020603050405020304" pitchFamily="18" charset="0"/>
              <a:cs typeface="Times New Roman" panose="02020603050405020304" pitchFamily="18" charset="0"/>
            </a:endParaRPr>
          </a:p>
          <a:p>
            <a:pPr algn="just"/>
            <a:endParaRPr lang="tr-TR" altLang="tr-TR"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28680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Eylemin hukuki nitelik taşıması ve iptal davasına konu olabileceği durumlarda soruşturma izni verilmemesi gerektiği. (Danıştay 2.D 19.09.2000 tarih ve E:2000/2901, K:2000/3194)</a:t>
            </a:r>
            <a:endParaRPr lang="tr-TR" dirty="0"/>
          </a:p>
        </p:txBody>
      </p:sp>
    </p:spTree>
    <p:extLst>
      <p:ext uri="{BB962C8B-B14F-4D97-AF65-F5344CB8AC3E}">
        <p14:creationId xmlns:p14="http://schemas.microsoft.com/office/powerpoint/2010/main" val="27577686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Eylemin tazmini gerektiren nitelikte olması halinde, ceza kovuşturması yapılamayacağı. </a:t>
            </a:r>
            <a:r>
              <a:rPr lang="tr-TR" dirty="0"/>
              <a:t>(Danıştay 2.D </a:t>
            </a:r>
            <a:r>
              <a:rPr lang="tr-TR" dirty="0" smtClean="0"/>
              <a:t>05.10.2001 </a:t>
            </a:r>
            <a:r>
              <a:rPr lang="tr-TR" dirty="0"/>
              <a:t>tarih ve </a:t>
            </a:r>
            <a:r>
              <a:rPr lang="tr-TR" dirty="0" smtClean="0"/>
              <a:t>E:2001/1438, K:2001/2212)</a:t>
            </a:r>
            <a:endParaRPr lang="tr-TR" dirty="0"/>
          </a:p>
          <a:p>
            <a:endParaRPr lang="tr-TR" dirty="0"/>
          </a:p>
        </p:txBody>
      </p:sp>
    </p:spTree>
    <p:extLst>
      <p:ext uri="{BB962C8B-B14F-4D97-AF65-F5344CB8AC3E}">
        <p14:creationId xmlns:p14="http://schemas.microsoft.com/office/powerpoint/2010/main" val="693756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000" b="1" dirty="0" smtClean="0">
                <a:solidFill>
                  <a:schemeClr val="accent1"/>
                </a:solidFill>
                <a:latin typeface="Arial Black" panose="020B0A04020102020204" pitchFamily="34" charset="0"/>
              </a:rPr>
              <a:t>ÖN İNCELEME RAPORLARINDA </a:t>
            </a:r>
            <a:r>
              <a:rPr lang="tr-TR" sz="2000" b="1" dirty="0">
                <a:solidFill>
                  <a:schemeClr val="accent1"/>
                </a:solidFill>
                <a:latin typeface="Arial Black" panose="020B0A04020102020204" pitchFamily="34" charset="0"/>
              </a:rPr>
              <a:t>GÖRÜLEN EKSİKLİKLER</a:t>
            </a:r>
            <a:endParaRPr lang="tr-TR" sz="2000" dirty="0">
              <a:solidFill>
                <a:schemeClr val="accent1"/>
              </a:solidFill>
              <a:latin typeface="Arial Black" panose="020B0A04020102020204" pitchFamily="34" charset="0"/>
            </a:endParaRPr>
          </a:p>
        </p:txBody>
      </p:sp>
      <p:sp>
        <p:nvSpPr>
          <p:cNvPr id="3" name="İçerik Yer Tutucusu 2"/>
          <p:cNvSpPr>
            <a:spLocks noGrp="1"/>
          </p:cNvSpPr>
          <p:nvPr>
            <p:ph idx="1"/>
          </p:nvPr>
        </p:nvSpPr>
        <p:spPr/>
        <p:txBody>
          <a:bodyPr>
            <a:normAutofit fontScale="85000" lnSpcReduction="10000"/>
          </a:bodyPr>
          <a:lstStyle/>
          <a:p>
            <a:r>
              <a:rPr lang="tr-TR" b="1" dirty="0"/>
              <a:t>1. </a:t>
            </a:r>
            <a:r>
              <a:rPr lang="tr-TR" dirty="0"/>
              <a:t>İfade tutanaklarında, raporda, dizi pusulasında imzaların unutulması,		</a:t>
            </a:r>
          </a:p>
          <a:p>
            <a:r>
              <a:rPr lang="tr-TR" b="1" dirty="0" smtClean="0"/>
              <a:t>2. </a:t>
            </a:r>
            <a:r>
              <a:rPr lang="tr-TR" dirty="0"/>
              <a:t>İhbar/Şikâyet konularının tamamının ayrı ayrı ele alınmadığı, bazı iddialar hakkında işlem yapılmadığı, teklif getirilmediği,</a:t>
            </a:r>
          </a:p>
          <a:p>
            <a:r>
              <a:rPr lang="tr-TR" b="1" dirty="0" smtClean="0"/>
              <a:t>3. </a:t>
            </a:r>
            <a:r>
              <a:rPr lang="tr-TR" dirty="0"/>
              <a:t>4483 sayılı Kanun’a göre düzenlenen ön inceleme raporlarında; hakkında ön inceleme yapılan kamu görevlisinin hangi fiili işlediği ve hangi mevzuat hükümlerini ihlal ettiği hususlarının açıkça yazılmadığı,</a:t>
            </a:r>
          </a:p>
          <a:p>
            <a:r>
              <a:rPr lang="tr-TR" b="1" dirty="0" smtClean="0"/>
              <a:t>4</a:t>
            </a:r>
            <a:r>
              <a:rPr lang="tr-TR" b="1" dirty="0"/>
              <a:t>. </a:t>
            </a:r>
            <a:r>
              <a:rPr lang="tr-TR" dirty="0"/>
              <a:t>Ön inceleme esnasında karşılaşılan, aynı fiille ilgili olduğu anlaşılan başka kişinin/kişilerin de ön inceleme kapsamına dâhil </a:t>
            </a:r>
            <a:r>
              <a:rPr lang="tr-TR" dirty="0" smtClean="0"/>
              <a:t>edilmediği,</a:t>
            </a:r>
            <a:endParaRPr lang="tr-TR" dirty="0"/>
          </a:p>
          <a:p>
            <a:r>
              <a:rPr lang="tr-TR" b="1" dirty="0" smtClean="0"/>
              <a:t>5</a:t>
            </a:r>
            <a:r>
              <a:rPr lang="tr-TR" b="1" dirty="0"/>
              <a:t>. </a:t>
            </a:r>
            <a:r>
              <a:rPr lang="tr-TR" dirty="0"/>
              <a:t>Ön inceleme esnasında ortaya çıkan farklı fiillerle ilgili yeni onay </a:t>
            </a:r>
            <a:r>
              <a:rPr lang="tr-TR" dirty="0" smtClean="0"/>
              <a:t>alınmadığı,</a:t>
            </a:r>
            <a:endParaRPr lang="tr-TR" dirty="0"/>
          </a:p>
          <a:p>
            <a:endParaRPr lang="tr-TR" dirty="0"/>
          </a:p>
        </p:txBody>
      </p:sp>
    </p:spTree>
    <p:extLst>
      <p:ext uri="{BB962C8B-B14F-4D97-AF65-F5344CB8AC3E}">
        <p14:creationId xmlns:p14="http://schemas.microsoft.com/office/powerpoint/2010/main" val="21186093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000" dirty="0">
                <a:solidFill>
                  <a:srgbClr val="04617B"/>
                </a:solidFill>
              </a:rPr>
              <a:t>MEMURLAR VE DİĞER KAMU GÖREVLİLERİNİN YARGILANMASI HAKKINDA KANUNUN UYGULAMASI İLE İLGİLİ OLARAK İÇİŞLERİ BAKANLIĞINCA YÜRÜTÜLECEK İŞLEMLERE İLİŞKİN YÖNERGE </a:t>
            </a:r>
            <a:endParaRPr lang="tr-TR" dirty="0"/>
          </a:p>
        </p:txBody>
      </p:sp>
      <p:sp>
        <p:nvSpPr>
          <p:cNvPr id="3" name="İçerik Yer Tutucusu 2"/>
          <p:cNvSpPr>
            <a:spLocks noGrp="1"/>
          </p:cNvSpPr>
          <p:nvPr>
            <p:ph idx="1"/>
          </p:nvPr>
        </p:nvSpPr>
        <p:spPr/>
        <p:txBody>
          <a:bodyPr>
            <a:normAutofit fontScale="70000" lnSpcReduction="20000"/>
          </a:bodyPr>
          <a:lstStyle/>
          <a:p>
            <a:pPr hangingPunct="0"/>
            <a:r>
              <a:rPr lang="tr-TR" b="1" dirty="0"/>
              <a:t>Tevdi raporu düzenlenmesi</a:t>
            </a:r>
            <a:endParaRPr lang="tr-TR" dirty="0"/>
          </a:p>
          <a:p>
            <a:pPr hangingPunct="0"/>
            <a:r>
              <a:rPr lang="tr-TR" b="1" dirty="0"/>
              <a:t>Madde 19-</a:t>
            </a:r>
            <a:r>
              <a:rPr lang="tr-TR" dirty="0"/>
              <a:t> Ön inceleme sırasında suç konusunun </a:t>
            </a:r>
            <a:r>
              <a:rPr lang="tr-TR" dirty="0">
                <a:solidFill>
                  <a:srgbClr val="FF0000"/>
                </a:solidFill>
              </a:rPr>
              <a:t>4483 sayılı Kanun kapsamında olmadığının anlaşılması halinde</a:t>
            </a:r>
            <a:r>
              <a:rPr lang="tr-TR" dirty="0"/>
              <a:t>, ön inceleme yapmakla görevlendirilenler bu konuda </a:t>
            </a:r>
            <a:r>
              <a:rPr lang="tr-TR" dirty="0">
                <a:solidFill>
                  <a:srgbClr val="FF0000"/>
                </a:solidFill>
              </a:rPr>
              <a:t>“Tevdi Raporu”</a:t>
            </a:r>
            <a:r>
              <a:rPr lang="tr-TR" dirty="0"/>
              <a:t> düzenlerler. Bu hususla ilgili olarak ayrıca ön inceleme raporu düzenlenmez. Ancak, ön inceleme onayı alan birim tarafından ön inceleme talebinde bulunan Cumhuriyet başsavcılığına veya ilgili kuruma bu tevdi raporunun bir örneği üst yazı ekinde gönderilir.</a:t>
            </a:r>
          </a:p>
          <a:p>
            <a:pPr hangingPunct="0"/>
            <a:r>
              <a:rPr lang="tr-TR" dirty="0"/>
              <a:t>Ön incelemenin Bakanlık denetim elemanlarınca yapılması halinde, bir örneği ekli, iki örneği eksiz olmak üzere üç örnek tevdi raporu düzenlenir. Eksiz iki örneği Bakanlığa, ekli bir örneği de yetkili Cumhuriyet başsavcılığına gönderilir.</a:t>
            </a:r>
          </a:p>
          <a:p>
            <a:pPr hangingPunct="0"/>
            <a:r>
              <a:rPr lang="tr-TR" dirty="0"/>
              <a:t>Ön inceleme sırasında iddia konusunun diğer bakanlık veya kamu kurum ve kuruluşları tarafından incelenmesi gerektiğinin anlaşılması durumunda düzenlenen tevdi raporu yetkili mercilere iletilir.</a:t>
            </a:r>
          </a:p>
          <a:p>
            <a:pPr hangingPunct="0"/>
            <a:r>
              <a:rPr lang="tr-TR" dirty="0"/>
              <a:t>Vali ve kaymakamlar tarafından ön inceleme yapmakla görevlendirilenler ise düzenleyecekleri tevdi raporunu ekleri ile birlikte görevlendiren mercie sunarlar. Vali ve kaymakamlar bu tevdi raporlarını ilgili Cumhuriyet başsavcılığına gönderirler.</a:t>
            </a:r>
          </a:p>
          <a:p>
            <a:endParaRPr lang="tr-TR" dirty="0"/>
          </a:p>
        </p:txBody>
      </p:sp>
    </p:spTree>
    <p:extLst>
      <p:ext uri="{BB962C8B-B14F-4D97-AF65-F5344CB8AC3E}">
        <p14:creationId xmlns:p14="http://schemas.microsoft.com/office/powerpoint/2010/main" val="119729144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sz="2000" b="1" dirty="0">
                <a:solidFill>
                  <a:srgbClr val="0F6FC6"/>
                </a:solidFill>
                <a:latin typeface="Arial Black" panose="020B0A04020102020204" pitchFamily="34" charset="0"/>
              </a:rPr>
              <a:t>ÖN İNCELEME RAPORLARINDA </a:t>
            </a:r>
            <a:r>
              <a:rPr lang="tr-TR" sz="2000" b="1" dirty="0" smtClean="0">
                <a:solidFill>
                  <a:srgbClr val="0F6FC6"/>
                </a:solidFill>
                <a:latin typeface="Arial Black" panose="020B0A04020102020204" pitchFamily="34" charset="0"/>
              </a:rPr>
              <a:t>GÖRÜLEN </a:t>
            </a:r>
            <a:r>
              <a:rPr lang="tr-TR" sz="2000" b="1" dirty="0">
                <a:solidFill>
                  <a:srgbClr val="0F6FC6"/>
                </a:solidFill>
                <a:latin typeface="Arial Black" panose="020B0A04020102020204" pitchFamily="34" charset="0"/>
              </a:rPr>
              <a:t>EKSİKLİKLER</a:t>
            </a:r>
            <a:endParaRPr lang="tr-TR" dirty="0">
              <a:latin typeface="Arial Black" panose="020B0A04020102020204" pitchFamily="34" charset="0"/>
            </a:endParaRPr>
          </a:p>
        </p:txBody>
      </p:sp>
      <p:sp>
        <p:nvSpPr>
          <p:cNvPr id="3" name="İçerik Yer Tutucusu 2"/>
          <p:cNvSpPr>
            <a:spLocks noGrp="1"/>
          </p:cNvSpPr>
          <p:nvPr>
            <p:ph idx="1"/>
          </p:nvPr>
        </p:nvSpPr>
        <p:spPr/>
        <p:txBody>
          <a:bodyPr>
            <a:normAutofit fontScale="77500" lnSpcReduction="20000"/>
          </a:bodyPr>
          <a:lstStyle/>
          <a:p>
            <a:r>
              <a:rPr lang="tr-TR" b="1" dirty="0"/>
              <a:t>6. </a:t>
            </a:r>
            <a:r>
              <a:rPr lang="tr-TR" dirty="0"/>
              <a:t>Aynı konu ve kişiler hakkında daha önceden ön inceleme yapılıp yapılmadığının </a:t>
            </a:r>
            <a:r>
              <a:rPr lang="tr-TR" dirty="0" smtClean="0"/>
              <a:t>irdelenmediği,</a:t>
            </a:r>
            <a:endParaRPr lang="tr-TR" dirty="0"/>
          </a:p>
          <a:p>
            <a:r>
              <a:rPr lang="tr-TR" b="1" dirty="0" smtClean="0"/>
              <a:t>7</a:t>
            </a:r>
            <a:r>
              <a:rPr lang="tr-TR" b="1" dirty="0"/>
              <a:t>. </a:t>
            </a:r>
            <a:r>
              <a:rPr lang="tr-TR" dirty="0"/>
              <a:t>Ön inceleme - soruşturma işlemlerinde olayın ilgilisi ve sorumlusu bizzat tespit edilmeden ve raporda her kamu görevlisinin isim ve unvanı açıkça yazılması gerekirken sadece …. görevlileri denilerek dosya tanzim </a:t>
            </a:r>
            <a:r>
              <a:rPr lang="tr-TR" dirty="0" smtClean="0"/>
              <a:t>edildiği,</a:t>
            </a:r>
            <a:endParaRPr lang="tr-TR" dirty="0"/>
          </a:p>
          <a:p>
            <a:r>
              <a:rPr lang="tr-TR" b="1" dirty="0" smtClean="0"/>
              <a:t>8</a:t>
            </a:r>
            <a:r>
              <a:rPr lang="tr-TR" b="1" dirty="0"/>
              <a:t>. </a:t>
            </a:r>
            <a:r>
              <a:rPr lang="tr-TR" dirty="0" smtClean="0"/>
              <a:t>Ön inceleme raporlarının “Kapsam Dışı Bırakılan Konular ve Nedenleri” </a:t>
            </a:r>
            <a:r>
              <a:rPr lang="tr-TR" dirty="0"/>
              <a:t>bölümünde </a:t>
            </a:r>
            <a:r>
              <a:rPr lang="tr-TR" dirty="0" smtClean="0"/>
              <a:t>“</a:t>
            </a:r>
            <a:r>
              <a:rPr lang="tr-TR" dirty="0"/>
              <a:t>Disiplin </a:t>
            </a:r>
            <a:r>
              <a:rPr lang="tr-TR" dirty="0" smtClean="0"/>
              <a:t>” , “Tevdi” </a:t>
            </a:r>
            <a:r>
              <a:rPr lang="tr-TR" dirty="0"/>
              <a:t>ve </a:t>
            </a:r>
            <a:r>
              <a:rPr lang="tr-TR" dirty="0" smtClean="0"/>
              <a:t>“Tazmin” </a:t>
            </a:r>
            <a:r>
              <a:rPr lang="tr-TR" dirty="0"/>
              <a:t>yönlerine hiç değinilmediği</a:t>
            </a:r>
            <a:r>
              <a:rPr lang="tr-TR" dirty="0" smtClean="0"/>
              <a:t>;</a:t>
            </a:r>
            <a:r>
              <a:rPr lang="tr-TR" sz="2800" b="1" dirty="0"/>
              <a:t> </a:t>
            </a:r>
            <a:r>
              <a:rPr lang="tr-TR" sz="2800" dirty="0" smtClean="0"/>
              <a:t>Kapsam </a:t>
            </a:r>
            <a:r>
              <a:rPr lang="tr-TR" sz="2800" dirty="0"/>
              <a:t>Dışı </a:t>
            </a:r>
            <a:r>
              <a:rPr lang="tr-TR" sz="2800" dirty="0" smtClean="0"/>
              <a:t>Konuların </a:t>
            </a:r>
            <a:r>
              <a:rPr lang="tr-TR" sz="2800" dirty="0"/>
              <a:t>Ön İnceme Raporunda  belirtilmemesi,</a:t>
            </a:r>
          </a:p>
          <a:p>
            <a:r>
              <a:rPr lang="tr-TR" b="1" dirty="0" smtClean="0"/>
              <a:t>9</a:t>
            </a:r>
            <a:r>
              <a:rPr lang="tr-TR" b="1" dirty="0"/>
              <a:t>. </a:t>
            </a:r>
            <a:r>
              <a:rPr lang="tr-TR" dirty="0"/>
              <a:t>Hakkında işlem tesis edilen personel arasında astlık, üstlük ilişkisinden </a:t>
            </a:r>
            <a:r>
              <a:rPr lang="tr-TR" dirty="0" smtClean="0"/>
              <a:t>bahsedilmediği,</a:t>
            </a:r>
            <a:endParaRPr lang="tr-TR" dirty="0"/>
          </a:p>
          <a:p>
            <a:r>
              <a:rPr lang="tr-TR" b="1" dirty="0" smtClean="0"/>
              <a:t>10. Bazı konularda, örneğin </a:t>
            </a:r>
            <a:r>
              <a:rPr lang="tr-TR" dirty="0"/>
              <a:t>İhale komisyonunda görev alan personel hakkında işlem tesis edilirken, olayda hangi teknik konuda kusur olduğu, hangisinde kusur bulunmadığı (Elektrik, inşaat, makine…) irdelenmeden, bütün personelin sorumlu </a:t>
            </a:r>
            <a:r>
              <a:rPr lang="tr-TR" dirty="0" smtClean="0"/>
              <a:t>gösterildiği,</a:t>
            </a:r>
            <a:endParaRPr lang="tr-TR" dirty="0"/>
          </a:p>
          <a:p>
            <a:endParaRPr lang="tr-TR" dirty="0"/>
          </a:p>
        </p:txBody>
      </p:sp>
    </p:spTree>
    <p:extLst>
      <p:ext uri="{BB962C8B-B14F-4D97-AF65-F5344CB8AC3E}">
        <p14:creationId xmlns:p14="http://schemas.microsoft.com/office/powerpoint/2010/main" val="12041624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000" b="1" dirty="0">
                <a:solidFill>
                  <a:srgbClr val="0F6FC6"/>
                </a:solidFill>
                <a:latin typeface="Arial Black" panose="020B0A04020102020204" pitchFamily="34" charset="0"/>
              </a:rPr>
              <a:t>ÖN İNCELEME RAPORLARINDA</a:t>
            </a:r>
            <a:r>
              <a:rPr lang="tr-TR" sz="2000" b="1" dirty="0" smtClean="0">
                <a:solidFill>
                  <a:srgbClr val="0F6FC6"/>
                </a:solidFill>
                <a:latin typeface="Arial Black" panose="020B0A04020102020204" pitchFamily="34" charset="0"/>
              </a:rPr>
              <a:t> </a:t>
            </a:r>
            <a:r>
              <a:rPr lang="tr-TR" sz="2000" b="1" dirty="0">
                <a:solidFill>
                  <a:srgbClr val="0F6FC6"/>
                </a:solidFill>
                <a:latin typeface="Arial Black" panose="020B0A04020102020204" pitchFamily="34" charset="0"/>
              </a:rPr>
              <a:t>GÖRÜLEN EKSİKLİKLER</a:t>
            </a:r>
            <a:endParaRPr lang="tr-TR" dirty="0">
              <a:latin typeface="Arial Black" panose="020B0A04020102020204" pitchFamily="34" charset="0"/>
            </a:endParaRPr>
          </a:p>
        </p:txBody>
      </p:sp>
      <p:sp>
        <p:nvSpPr>
          <p:cNvPr id="3" name="İçerik Yer Tutucusu 2"/>
          <p:cNvSpPr>
            <a:spLocks noGrp="1"/>
          </p:cNvSpPr>
          <p:nvPr>
            <p:ph idx="1"/>
          </p:nvPr>
        </p:nvSpPr>
        <p:spPr/>
        <p:txBody>
          <a:bodyPr>
            <a:normAutofit fontScale="77500" lnSpcReduction="20000"/>
          </a:bodyPr>
          <a:lstStyle/>
          <a:p>
            <a:r>
              <a:rPr lang="tr-TR" b="1" dirty="0"/>
              <a:t>11. </a:t>
            </a:r>
            <a:r>
              <a:rPr lang="tr-TR" dirty="0"/>
              <a:t>Ön incelemeciye Ceza Muhakemesi Kanunu’nun 147. maddesindeki yasal haklarının bildirilmediği,</a:t>
            </a:r>
          </a:p>
          <a:p>
            <a:r>
              <a:rPr lang="tr-TR" b="1" dirty="0" smtClean="0"/>
              <a:t>12</a:t>
            </a:r>
            <a:r>
              <a:rPr lang="tr-TR" b="1" dirty="0"/>
              <a:t>. </a:t>
            </a:r>
            <a:r>
              <a:rPr lang="tr-TR" dirty="0"/>
              <a:t>Tanık sıfatıyla ifadesi alınanların bazılarına yemin verdirilmediği ve nedeninin bildirilmediği.</a:t>
            </a:r>
          </a:p>
          <a:p>
            <a:pPr hangingPunct="0"/>
            <a:r>
              <a:rPr lang="tr-TR" b="1" dirty="0" smtClean="0"/>
              <a:t>13</a:t>
            </a:r>
            <a:r>
              <a:rPr lang="tr-TR" b="1" dirty="0"/>
              <a:t>. </a:t>
            </a:r>
            <a:r>
              <a:rPr lang="tr-TR" dirty="0"/>
              <a:t>Bazı dosyalarda bulunan, başka kurumlardan temin edilmiş belgelerin tasdiksiz olduğu, bazılarının okunamayacak derecede silik vaziyette olduğu,</a:t>
            </a:r>
          </a:p>
          <a:p>
            <a:pPr hangingPunct="0"/>
            <a:r>
              <a:rPr lang="tr-TR" b="1" dirty="0" smtClean="0"/>
              <a:t>14</a:t>
            </a:r>
            <a:r>
              <a:rPr lang="tr-TR" b="1" dirty="0"/>
              <a:t>. </a:t>
            </a:r>
            <a:r>
              <a:rPr lang="tr-TR" dirty="0"/>
              <a:t>Bazı dosyalarda</a:t>
            </a:r>
            <a:r>
              <a:rPr lang="tr-TR" b="1" dirty="0"/>
              <a:t> </a:t>
            </a:r>
            <a:r>
              <a:rPr lang="tr-TR" dirty="0"/>
              <a:t>evrakların usulünce numaralandırılmadığı,</a:t>
            </a:r>
          </a:p>
          <a:p>
            <a:pPr hangingPunct="0"/>
            <a:r>
              <a:rPr lang="tr-TR" b="1" dirty="0" smtClean="0"/>
              <a:t>15</a:t>
            </a:r>
            <a:r>
              <a:rPr lang="tr-TR" b="1" dirty="0"/>
              <a:t>.</a:t>
            </a:r>
            <a:r>
              <a:rPr lang="tr-TR" dirty="0"/>
              <a:t> Bazı dosyalarda dizi pusulasının düzenlenmediği, düzenlenenlerin de sağdan sola veya soldan sağa olacak şekilde farklı farklı yapıldığı</a:t>
            </a:r>
            <a:r>
              <a:rPr lang="tr-TR" dirty="0" smtClean="0"/>
              <a:t>,</a:t>
            </a:r>
          </a:p>
          <a:p>
            <a:pPr hangingPunct="0"/>
            <a:r>
              <a:rPr lang="tr-TR" b="1" dirty="0" smtClean="0"/>
              <a:t>16. </a:t>
            </a:r>
            <a:r>
              <a:rPr lang="tr-TR" dirty="0"/>
              <a:t>Ön inceleme </a:t>
            </a:r>
            <a:r>
              <a:rPr lang="tr-TR" dirty="0" smtClean="0"/>
              <a:t>işlemlerinde </a:t>
            </a:r>
            <a:r>
              <a:rPr lang="tr-TR" dirty="0"/>
              <a:t>hakkında işlem tesis edilenlerden </a:t>
            </a:r>
            <a:r>
              <a:rPr lang="tr-TR" b="1" dirty="0"/>
              <a:t>“sanık”, “şüpheli” </a:t>
            </a:r>
            <a:r>
              <a:rPr lang="tr-TR" dirty="0"/>
              <a:t>gibi sözler kullanıldığı görülmektedir. Bu terimler yargı mercilerince kullanılmakta olup, </a:t>
            </a:r>
            <a:r>
              <a:rPr lang="tr-TR" b="1" dirty="0"/>
              <a:t>“hakkında ön inceleme yapılan</a:t>
            </a:r>
            <a:r>
              <a:rPr lang="tr-TR" b="1" dirty="0" smtClean="0"/>
              <a:t>” ibaresi</a:t>
            </a:r>
            <a:r>
              <a:rPr lang="tr-TR" dirty="0" smtClean="0"/>
              <a:t> </a:t>
            </a:r>
            <a:r>
              <a:rPr lang="tr-TR" dirty="0"/>
              <a:t>kullanılması gerekmektedir.</a:t>
            </a:r>
          </a:p>
          <a:p>
            <a:pPr hangingPunct="0"/>
            <a:endParaRPr lang="tr-TR" dirty="0" smtClean="0"/>
          </a:p>
          <a:p>
            <a:pPr hangingPunct="0"/>
            <a:endParaRPr lang="tr-TR" dirty="0"/>
          </a:p>
        </p:txBody>
      </p:sp>
    </p:spTree>
    <p:extLst>
      <p:ext uri="{BB962C8B-B14F-4D97-AF65-F5344CB8AC3E}">
        <p14:creationId xmlns:p14="http://schemas.microsoft.com/office/powerpoint/2010/main" val="164382425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lvl="0" algn="ctr" fontAlgn="base">
              <a:lnSpc>
                <a:spcPct val="130000"/>
              </a:lnSpc>
              <a:spcAft>
                <a:spcPct val="0"/>
              </a:spcAft>
            </a:pPr>
            <a:r>
              <a:rPr lang="tr-TR" sz="2000" b="1" dirty="0">
                <a:solidFill>
                  <a:srgbClr val="0F6FC6"/>
                </a:solidFill>
                <a:latin typeface="Arial Black" panose="020B0A04020102020204" pitchFamily="34" charset="0"/>
              </a:rPr>
              <a:t>ÖN İNCELEME RAPORLARINDA</a:t>
            </a:r>
            <a:r>
              <a:rPr lang="tr-TR" sz="2000" b="1" dirty="0" smtClean="0">
                <a:solidFill>
                  <a:srgbClr val="0F6FC6"/>
                </a:solidFill>
                <a:latin typeface="Arial Black" panose="020B0A04020102020204" pitchFamily="34" charset="0"/>
              </a:rPr>
              <a:t> </a:t>
            </a:r>
            <a:r>
              <a:rPr lang="tr-TR" sz="2000" b="1" dirty="0">
                <a:solidFill>
                  <a:srgbClr val="0F6FC6"/>
                </a:solidFill>
                <a:latin typeface="Arial Black" panose="020B0A04020102020204" pitchFamily="34" charset="0"/>
              </a:rPr>
              <a:t>GÖRÜLEN EKSİKLİKLER</a:t>
            </a:r>
            <a:endParaRPr lang="tr-TR" sz="2800" b="1" dirty="0">
              <a:solidFill>
                <a:srgbClr val="CC6600"/>
              </a:solidFill>
              <a:latin typeface="Arial Black" panose="020B0A04020102020204" pitchFamily="34" charset="0"/>
              <a:ea typeface="+mn-ea"/>
              <a:cs typeface="+mn-cs"/>
            </a:endParaRPr>
          </a:p>
        </p:txBody>
      </p:sp>
      <p:sp>
        <p:nvSpPr>
          <p:cNvPr id="3" name="İçerik Yer Tutucusu 2"/>
          <p:cNvSpPr>
            <a:spLocks noGrp="1"/>
          </p:cNvSpPr>
          <p:nvPr>
            <p:ph idx="1"/>
          </p:nvPr>
        </p:nvSpPr>
        <p:spPr>
          <a:xfrm>
            <a:off x="457200" y="1935480"/>
            <a:ext cx="8363272" cy="4389120"/>
          </a:xfrm>
        </p:spPr>
        <p:txBody>
          <a:bodyPr/>
          <a:lstStyle/>
          <a:p>
            <a:pPr>
              <a:lnSpc>
                <a:spcPct val="80000"/>
              </a:lnSpc>
            </a:pPr>
            <a:r>
              <a:rPr lang="tr-TR" b="1" dirty="0" smtClean="0"/>
              <a:t>17 .</a:t>
            </a:r>
            <a:r>
              <a:rPr lang="tr-TR" sz="2200" dirty="0" smtClean="0"/>
              <a:t>İddia </a:t>
            </a:r>
            <a:r>
              <a:rPr lang="tr-TR" sz="2200" dirty="0"/>
              <a:t>konularının tümü hakkında inceleme </a:t>
            </a:r>
            <a:r>
              <a:rPr lang="tr-TR" sz="2200" dirty="0" smtClean="0"/>
              <a:t> yapılmaması,</a:t>
            </a:r>
            <a:endParaRPr lang="tr-TR" sz="2200" dirty="0"/>
          </a:p>
          <a:p>
            <a:pPr>
              <a:lnSpc>
                <a:spcPct val="80000"/>
              </a:lnSpc>
            </a:pPr>
            <a:r>
              <a:rPr lang="tr-TR" sz="2200" b="1" dirty="0" smtClean="0"/>
              <a:t>18.</a:t>
            </a:r>
            <a:r>
              <a:rPr lang="tr-TR" sz="2200" dirty="0" smtClean="0"/>
              <a:t>Şikayetçinin </a:t>
            </a:r>
            <a:r>
              <a:rPr lang="tr-TR" sz="2200" dirty="0"/>
              <a:t>ifadesinin alınmaması, </a:t>
            </a:r>
            <a:r>
              <a:rPr lang="tr-TR" sz="2200" dirty="0" smtClean="0"/>
              <a:t>adresinin belirtilmemesi</a:t>
            </a:r>
            <a:r>
              <a:rPr lang="tr-TR" sz="2200" dirty="0"/>
              <a:t>, </a:t>
            </a:r>
          </a:p>
          <a:p>
            <a:pPr>
              <a:lnSpc>
                <a:spcPct val="80000"/>
              </a:lnSpc>
            </a:pPr>
            <a:r>
              <a:rPr lang="tr-TR" sz="2200" b="1" dirty="0" smtClean="0"/>
              <a:t>19.</a:t>
            </a:r>
            <a:r>
              <a:rPr lang="tr-TR" sz="2200" dirty="0" smtClean="0"/>
              <a:t>Şikayetçi </a:t>
            </a:r>
            <a:r>
              <a:rPr lang="tr-TR" sz="2200" dirty="0"/>
              <a:t>ile Muhbir ayrımının yapılmaması,</a:t>
            </a:r>
          </a:p>
          <a:p>
            <a:pPr>
              <a:lnSpc>
                <a:spcPct val="80000"/>
              </a:lnSpc>
            </a:pPr>
            <a:r>
              <a:rPr lang="tr-TR" sz="2200" b="1" dirty="0" smtClean="0"/>
              <a:t>20</a:t>
            </a:r>
            <a:r>
              <a:rPr lang="tr-TR" sz="2200" dirty="0" smtClean="0"/>
              <a:t>.Onayda </a:t>
            </a:r>
            <a:r>
              <a:rPr lang="tr-TR" sz="2200" dirty="0"/>
              <a:t>belirtilen konuların dışına çıkılması</a:t>
            </a:r>
            <a:r>
              <a:rPr lang="tr-TR" sz="2200" dirty="0" smtClean="0"/>
              <a:t>,</a:t>
            </a:r>
          </a:p>
          <a:p>
            <a:pPr>
              <a:lnSpc>
                <a:spcPct val="80000"/>
              </a:lnSpc>
            </a:pPr>
            <a:r>
              <a:rPr lang="tr-TR" sz="2200" dirty="0" smtClean="0"/>
              <a:t>21.İlgili </a:t>
            </a:r>
            <a:r>
              <a:rPr lang="tr-TR" sz="2200" dirty="0"/>
              <a:t>mercilerden istenen belgelerin yazılı  olarak istenmemesi,</a:t>
            </a:r>
          </a:p>
          <a:p>
            <a:pPr>
              <a:lnSpc>
                <a:spcPct val="80000"/>
              </a:lnSpc>
            </a:pPr>
            <a:r>
              <a:rPr lang="tr-TR" sz="2200" dirty="0" smtClean="0"/>
              <a:t>22.Belgelerin </a:t>
            </a:r>
            <a:r>
              <a:rPr lang="tr-TR" sz="2200" dirty="0"/>
              <a:t>dizi pusulasına bağlanmış ve  tasdikli olarak istenmemesi, dosyadaki belgelerin tamamına ek numarası verilmemesi,</a:t>
            </a:r>
          </a:p>
          <a:p>
            <a:pPr>
              <a:lnSpc>
                <a:spcPct val="80000"/>
              </a:lnSpc>
            </a:pPr>
            <a:r>
              <a:rPr lang="tr-TR" sz="2200" dirty="0" smtClean="0"/>
              <a:t>23.Gerekli </a:t>
            </a:r>
            <a:r>
              <a:rPr lang="tr-TR" sz="2200" dirty="0"/>
              <a:t>belgelerin toplanmasında eksikliklerin olması, </a:t>
            </a:r>
          </a:p>
          <a:p>
            <a:pPr>
              <a:lnSpc>
                <a:spcPct val="80000"/>
              </a:lnSpc>
            </a:pPr>
            <a:r>
              <a:rPr lang="tr-TR" sz="2200" dirty="0" smtClean="0"/>
              <a:t>  </a:t>
            </a:r>
            <a:endParaRPr lang="tr-TR" sz="2200" dirty="0"/>
          </a:p>
          <a:p>
            <a:pPr marL="0" indent="0">
              <a:buNone/>
            </a:pPr>
            <a:endParaRPr lang="tr-TR" dirty="0"/>
          </a:p>
        </p:txBody>
      </p:sp>
    </p:spTree>
    <p:extLst>
      <p:ext uri="{BB962C8B-B14F-4D97-AF65-F5344CB8AC3E}">
        <p14:creationId xmlns:p14="http://schemas.microsoft.com/office/powerpoint/2010/main" val="137869917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sz="2000" b="1" dirty="0">
                <a:solidFill>
                  <a:srgbClr val="0F6FC6"/>
                </a:solidFill>
                <a:latin typeface="Arial Black" panose="020B0A04020102020204" pitchFamily="34" charset="0"/>
              </a:rPr>
              <a:t>ÖN İNCELEME RAPORLARINDA</a:t>
            </a:r>
            <a:r>
              <a:rPr lang="tr-TR" sz="2000" b="1" dirty="0" smtClean="0">
                <a:solidFill>
                  <a:srgbClr val="0F6FC6"/>
                </a:solidFill>
                <a:latin typeface="Arial Black" panose="020B0A04020102020204" pitchFamily="34" charset="0"/>
              </a:rPr>
              <a:t> </a:t>
            </a:r>
            <a:r>
              <a:rPr lang="tr-TR" sz="2000" b="1" dirty="0">
                <a:solidFill>
                  <a:srgbClr val="0F6FC6"/>
                </a:solidFill>
                <a:latin typeface="Arial Black" panose="020B0A04020102020204" pitchFamily="34" charset="0"/>
              </a:rPr>
              <a:t>GÖRÜLEN EKSİKLİKLER</a:t>
            </a:r>
            <a:endParaRPr lang="tr-TR" b="1" dirty="0">
              <a:latin typeface="Arial Black" panose="020B0A04020102020204" pitchFamily="34" charset="0"/>
            </a:endParaRPr>
          </a:p>
        </p:txBody>
      </p:sp>
      <p:sp>
        <p:nvSpPr>
          <p:cNvPr id="3" name="İçerik Yer Tutucusu 2"/>
          <p:cNvSpPr>
            <a:spLocks noGrp="1"/>
          </p:cNvSpPr>
          <p:nvPr>
            <p:ph idx="1"/>
          </p:nvPr>
        </p:nvSpPr>
        <p:spPr>
          <a:xfrm>
            <a:off x="457200" y="1935480"/>
            <a:ext cx="8291264" cy="4389120"/>
          </a:xfrm>
        </p:spPr>
        <p:txBody>
          <a:bodyPr>
            <a:normAutofit fontScale="92500" lnSpcReduction="10000"/>
          </a:bodyPr>
          <a:lstStyle/>
          <a:p>
            <a:pPr marL="0" indent="0">
              <a:buNone/>
            </a:pPr>
            <a:r>
              <a:rPr lang="tr-TR" b="1" dirty="0" smtClean="0"/>
              <a:t> 24.</a:t>
            </a:r>
            <a:r>
              <a:rPr lang="tr-TR" sz="2000" dirty="0" smtClean="0"/>
              <a:t>Gereksiz </a:t>
            </a:r>
            <a:r>
              <a:rPr lang="tr-TR" sz="2000" dirty="0"/>
              <a:t>belge toplanması,</a:t>
            </a:r>
          </a:p>
          <a:p>
            <a:pPr marL="0" indent="0">
              <a:buNone/>
            </a:pPr>
            <a:r>
              <a:rPr lang="tr-TR" sz="2000" b="1" dirty="0" smtClean="0"/>
              <a:t>25.</a:t>
            </a:r>
            <a:r>
              <a:rPr lang="tr-TR" sz="2000" dirty="0" smtClean="0"/>
              <a:t>İlgili </a:t>
            </a:r>
            <a:r>
              <a:rPr lang="tr-TR" sz="2000" dirty="0"/>
              <a:t>mercilerden istenen belgelerin, </a:t>
            </a:r>
            <a:r>
              <a:rPr lang="tr-TR" sz="2000" dirty="0" err="1"/>
              <a:t>Rapor’un</a:t>
            </a:r>
            <a:r>
              <a:rPr lang="tr-TR" sz="2000" dirty="0"/>
              <a:t> </a:t>
            </a:r>
            <a:r>
              <a:rPr lang="tr-TR" sz="2000" dirty="0" smtClean="0"/>
              <a:t> İnceleme </a:t>
            </a:r>
            <a:r>
              <a:rPr lang="tr-TR" sz="2000" dirty="0"/>
              <a:t>bölümünde özetlenmemesi,</a:t>
            </a:r>
          </a:p>
          <a:p>
            <a:pPr marL="0" indent="0">
              <a:buNone/>
            </a:pPr>
            <a:r>
              <a:rPr lang="tr-TR" sz="2000" b="1" dirty="0" smtClean="0"/>
              <a:t>26</a:t>
            </a:r>
            <a:r>
              <a:rPr lang="tr-TR" sz="2000" dirty="0" smtClean="0"/>
              <a:t>.İfade </a:t>
            </a:r>
            <a:r>
              <a:rPr lang="tr-TR" sz="2000" dirty="0"/>
              <a:t>tutanağı 2 sayfa olmasına rağmen sadece son sayfanın </a:t>
            </a:r>
            <a:r>
              <a:rPr lang="tr-TR" sz="2000" dirty="0" smtClean="0"/>
              <a:t>imzalanması</a:t>
            </a:r>
            <a:r>
              <a:rPr lang="tr-TR" sz="2000" dirty="0"/>
              <a:t>, </a:t>
            </a:r>
            <a:endParaRPr lang="tr-TR" sz="2000" dirty="0" smtClean="0"/>
          </a:p>
          <a:p>
            <a:pPr marL="0" indent="0">
              <a:buNone/>
            </a:pPr>
            <a:r>
              <a:rPr lang="tr-TR" sz="2000" b="1" dirty="0" smtClean="0"/>
              <a:t>27.</a:t>
            </a:r>
            <a:r>
              <a:rPr lang="tr-TR" sz="2000" dirty="0" smtClean="0"/>
              <a:t>Tanık </a:t>
            </a:r>
            <a:r>
              <a:rPr lang="tr-TR" sz="2000" dirty="0"/>
              <a:t>ve  hakkında ön inceleme yapılan ifadelerinin </a:t>
            </a:r>
            <a:r>
              <a:rPr lang="tr-TR" sz="2000" dirty="0" err="1"/>
              <a:t>Rapor’da</a:t>
            </a:r>
            <a:r>
              <a:rPr lang="tr-TR" sz="2000" dirty="0"/>
              <a:t> </a:t>
            </a:r>
            <a:r>
              <a:rPr lang="tr-TR" sz="2000" dirty="0" smtClean="0"/>
              <a:t>yeterince irdelenmemesi</a:t>
            </a:r>
            <a:r>
              <a:rPr lang="tr-TR" sz="2000" dirty="0"/>
              <a:t>, </a:t>
            </a:r>
          </a:p>
          <a:p>
            <a:pPr marL="0" indent="0">
              <a:buNone/>
            </a:pPr>
            <a:r>
              <a:rPr lang="tr-TR" sz="2000" b="1" dirty="0" smtClean="0"/>
              <a:t>28</a:t>
            </a:r>
            <a:r>
              <a:rPr lang="tr-TR" sz="2000" dirty="0" smtClean="0"/>
              <a:t>.Bilgisine </a:t>
            </a:r>
            <a:r>
              <a:rPr lang="tr-TR" sz="2000" dirty="0"/>
              <a:t>başvurulması gereken bazı </a:t>
            </a:r>
            <a:r>
              <a:rPr lang="tr-TR" sz="2000" dirty="0" smtClean="0"/>
              <a:t>kişilerin bilgisine </a:t>
            </a:r>
            <a:r>
              <a:rPr lang="tr-TR" sz="2000" dirty="0"/>
              <a:t>başvurulmaması , </a:t>
            </a:r>
            <a:endParaRPr lang="tr-TR" sz="2000" dirty="0" smtClean="0"/>
          </a:p>
          <a:p>
            <a:pPr marL="609600" indent="-609600">
              <a:buFont typeface="Wingdings" pitchFamily="2" charset="2"/>
              <a:buNone/>
            </a:pPr>
            <a:r>
              <a:rPr lang="tr-TR" sz="2000" b="1" dirty="0" smtClean="0"/>
              <a:t>29.</a:t>
            </a:r>
            <a:r>
              <a:rPr lang="tr-TR" sz="2000" dirty="0" smtClean="0"/>
              <a:t>Raporda </a:t>
            </a:r>
            <a:r>
              <a:rPr lang="tr-TR" sz="2000" dirty="0"/>
              <a:t>gereksiz tekrarlara yer verilmesi,</a:t>
            </a:r>
          </a:p>
          <a:p>
            <a:pPr marL="609600" indent="-609600">
              <a:buFont typeface="Wingdings" pitchFamily="2" charset="2"/>
              <a:buNone/>
            </a:pPr>
            <a:r>
              <a:rPr lang="tr-TR" sz="2000" b="1" dirty="0" smtClean="0"/>
              <a:t>30</a:t>
            </a:r>
            <a:r>
              <a:rPr lang="tr-TR" sz="2000" dirty="0" smtClean="0"/>
              <a:t>.Elde </a:t>
            </a:r>
            <a:r>
              <a:rPr lang="tr-TR" sz="2000" dirty="0"/>
              <a:t>edilen bilgi ve belgeler ile varılan </a:t>
            </a:r>
            <a:r>
              <a:rPr lang="tr-TR" sz="2000" dirty="0" smtClean="0"/>
              <a:t>sonuç arasında  </a:t>
            </a:r>
            <a:r>
              <a:rPr lang="tr-TR" sz="2000" dirty="0"/>
              <a:t>illiyet bağının </a:t>
            </a:r>
            <a:r>
              <a:rPr lang="tr-TR" sz="2000" dirty="0" smtClean="0"/>
              <a:t>kurulamaması</a:t>
            </a:r>
            <a:r>
              <a:rPr lang="tr-TR" sz="2000" dirty="0"/>
              <a:t>,</a:t>
            </a:r>
          </a:p>
          <a:p>
            <a:pPr marL="609600" indent="-609600">
              <a:buFont typeface="Wingdings" pitchFamily="2" charset="2"/>
              <a:buNone/>
            </a:pPr>
            <a:r>
              <a:rPr lang="tr-TR" sz="2000" b="1" dirty="0" smtClean="0"/>
              <a:t>31</a:t>
            </a:r>
            <a:r>
              <a:rPr lang="tr-TR" sz="2000" dirty="0" smtClean="0"/>
              <a:t>.Muhakkikin </a:t>
            </a:r>
            <a:r>
              <a:rPr lang="tr-TR" sz="2000" dirty="0"/>
              <a:t>gerekçe yazmadan ek süre talep etmesi,</a:t>
            </a:r>
          </a:p>
          <a:p>
            <a:pPr marL="609600" indent="-609600">
              <a:buFont typeface="Wingdings" pitchFamily="2" charset="2"/>
              <a:buNone/>
            </a:pPr>
            <a:r>
              <a:rPr lang="tr-TR" sz="2000" b="1" dirty="0" smtClean="0"/>
              <a:t>32</a:t>
            </a:r>
            <a:r>
              <a:rPr lang="tr-TR" sz="2000" dirty="0" smtClean="0"/>
              <a:t>.Rapor’un </a:t>
            </a:r>
            <a:r>
              <a:rPr lang="tr-TR" sz="2000" dirty="0"/>
              <a:t>Sonuç Bölümü’nün ya çok kısa </a:t>
            </a:r>
            <a:r>
              <a:rPr lang="tr-TR" sz="2000" dirty="0" smtClean="0"/>
              <a:t> yada </a:t>
            </a:r>
            <a:r>
              <a:rPr lang="tr-TR" sz="2000" dirty="0"/>
              <a:t>çok uzun olarak tanzim </a:t>
            </a:r>
            <a:r>
              <a:rPr lang="tr-TR" sz="2000" dirty="0" smtClean="0"/>
              <a:t>edilmesi,</a:t>
            </a:r>
          </a:p>
          <a:p>
            <a:pPr marL="609600" indent="-609600">
              <a:buFont typeface="Wingdings" pitchFamily="2" charset="2"/>
              <a:buNone/>
            </a:pPr>
            <a:r>
              <a:rPr lang="tr-TR" sz="2000" b="1" dirty="0"/>
              <a:t>33.</a:t>
            </a:r>
            <a:r>
              <a:rPr lang="tr-TR" sz="2000" dirty="0"/>
              <a:t> Türkçe dil bilgisi ve imla kurallarına dikkat </a:t>
            </a:r>
            <a:r>
              <a:rPr lang="tr-TR" sz="2000" dirty="0" smtClean="0"/>
              <a:t>edilmemektedir.</a:t>
            </a:r>
            <a:endParaRPr lang="tr-TR" sz="2000" dirty="0"/>
          </a:p>
          <a:p>
            <a:pPr marL="609600" indent="-609600">
              <a:buFont typeface="Wingdings" pitchFamily="2" charset="2"/>
              <a:buNone/>
            </a:pPr>
            <a:endParaRPr lang="tr-TR" sz="2000" dirty="0"/>
          </a:p>
          <a:p>
            <a:endParaRPr lang="tr-TR" dirty="0"/>
          </a:p>
        </p:txBody>
      </p:sp>
    </p:spTree>
    <p:extLst>
      <p:ext uri="{BB962C8B-B14F-4D97-AF65-F5344CB8AC3E}">
        <p14:creationId xmlns:p14="http://schemas.microsoft.com/office/powerpoint/2010/main" val="364843131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lnSpc>
                <a:spcPct val="115000"/>
              </a:lnSpc>
              <a:spcAft>
                <a:spcPts val="1000"/>
              </a:spcAft>
              <a:tabLst>
                <a:tab pos="723900" algn="l"/>
              </a:tabLst>
            </a:pPr>
            <a:r>
              <a:rPr lang="tr-TR" sz="2800" dirty="0">
                <a:solidFill>
                  <a:srgbClr val="CC6600"/>
                </a:solidFill>
                <a:latin typeface="Arial Black" panose="020B0A04020102020204" pitchFamily="34" charset="0"/>
                <a:ea typeface="Times New Roman"/>
                <a:cs typeface="Times New Roman"/>
              </a:rPr>
              <a:t>DİKKAT EDİLMESİ GEREKEN HUSUSLAR</a:t>
            </a:r>
            <a:endParaRPr lang="tr-TR" sz="1100" dirty="0">
              <a:latin typeface="Arial Black" panose="020B0A04020102020204" pitchFamily="34" charset="0"/>
              <a:ea typeface="Calibri"/>
              <a:cs typeface="Times New Roman"/>
            </a:endParaRPr>
          </a:p>
        </p:txBody>
      </p:sp>
      <p:sp>
        <p:nvSpPr>
          <p:cNvPr id="3" name="İçerik Yer Tutucusu 2"/>
          <p:cNvSpPr>
            <a:spLocks noGrp="1"/>
          </p:cNvSpPr>
          <p:nvPr>
            <p:ph idx="1"/>
          </p:nvPr>
        </p:nvSpPr>
        <p:spPr/>
        <p:txBody>
          <a:bodyPr>
            <a:normAutofit/>
          </a:bodyPr>
          <a:lstStyle/>
          <a:p>
            <a:pPr marL="612775" indent="-612775" fontAlgn="base">
              <a:spcAft>
                <a:spcPts val="0"/>
              </a:spcAft>
            </a:pPr>
            <a:r>
              <a:rPr lang="tr-TR" b="1" dirty="0" smtClean="0">
                <a:solidFill>
                  <a:srgbClr val="000000"/>
                </a:solidFill>
                <a:latin typeface="Final Frontier"/>
                <a:ea typeface="Times New Roman"/>
                <a:cs typeface="Times New Roman"/>
              </a:rPr>
              <a:t> </a:t>
            </a:r>
            <a:r>
              <a:rPr lang="tr-TR" b="1" dirty="0" smtClean="0">
                <a:solidFill>
                  <a:srgbClr val="000000"/>
                </a:solidFill>
                <a:ea typeface="Times New Roman"/>
                <a:cs typeface="Times New Roman"/>
              </a:rPr>
              <a:t>Eksik inceleme yapılmamalı,</a:t>
            </a:r>
            <a:endParaRPr lang="tr-TR" sz="1200" dirty="0">
              <a:ea typeface="Times New Roman"/>
            </a:endParaRPr>
          </a:p>
          <a:p>
            <a:pPr marL="612775" indent="-612775" fontAlgn="base">
              <a:lnSpc>
                <a:spcPct val="115000"/>
              </a:lnSpc>
              <a:spcAft>
                <a:spcPts val="0"/>
              </a:spcAft>
            </a:pPr>
            <a:r>
              <a:rPr lang="tr-TR" b="1" dirty="0" smtClean="0">
                <a:solidFill>
                  <a:srgbClr val="FF9900"/>
                </a:solidFill>
                <a:ea typeface="Times New Roman"/>
                <a:cs typeface="Times New Roman"/>
              </a:rPr>
              <a:t>Sonuç kısmında  hakkında ön inceleme yapılanın hangi fiilden dolayı ve hangi mevzuat hükümlerini ihlal  ettiği açıkça belirtilmeli,</a:t>
            </a:r>
            <a:endParaRPr lang="tr-TR" sz="1100" dirty="0">
              <a:ea typeface="Calibri"/>
              <a:cs typeface="Times New Roman"/>
            </a:endParaRPr>
          </a:p>
          <a:p>
            <a:pPr marL="612775" indent="-612775" fontAlgn="base">
              <a:lnSpc>
                <a:spcPct val="115000"/>
              </a:lnSpc>
              <a:spcAft>
                <a:spcPts val="0"/>
              </a:spcAft>
            </a:pPr>
            <a:r>
              <a:rPr lang="tr-TR" b="1" dirty="0" smtClean="0">
                <a:solidFill>
                  <a:srgbClr val="000000"/>
                </a:solidFill>
                <a:ea typeface="Times New Roman"/>
                <a:cs typeface="Times New Roman"/>
              </a:rPr>
              <a:t> Kullanılan form ve Raporlarda  bir  standart sağlanmalı,  </a:t>
            </a:r>
            <a:endParaRPr lang="tr-TR" sz="1100" dirty="0">
              <a:ea typeface="Calibri"/>
              <a:cs typeface="Times New Roman"/>
            </a:endParaRPr>
          </a:p>
          <a:p>
            <a:pPr marL="612775" indent="-612775" fontAlgn="base">
              <a:lnSpc>
                <a:spcPct val="115000"/>
              </a:lnSpc>
              <a:spcAft>
                <a:spcPts val="0"/>
              </a:spcAft>
            </a:pPr>
            <a:r>
              <a:rPr lang="tr-TR" b="1" dirty="0" smtClean="0">
                <a:solidFill>
                  <a:srgbClr val="FF9900"/>
                </a:solidFill>
                <a:ea typeface="Times New Roman"/>
                <a:cs typeface="Times New Roman"/>
              </a:rPr>
              <a:t> Türkçe dil bilgisi ve imla kurallarına dikkat edilmeli,</a:t>
            </a:r>
          </a:p>
        </p:txBody>
      </p:sp>
    </p:spTree>
    <p:extLst>
      <p:ext uri="{BB962C8B-B14F-4D97-AF65-F5344CB8AC3E}">
        <p14:creationId xmlns:p14="http://schemas.microsoft.com/office/powerpoint/2010/main" val="54001251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sz="2800" dirty="0">
                <a:solidFill>
                  <a:srgbClr val="CC6600"/>
                </a:solidFill>
                <a:latin typeface="Arial Black" panose="020B0A04020102020204" pitchFamily="34" charset="0"/>
                <a:ea typeface="Times New Roman"/>
                <a:cs typeface="Times New Roman"/>
              </a:rPr>
              <a:t>DİKKAT EDİLMESİ GEREKEN HUSUSLAR</a:t>
            </a:r>
            <a:endParaRPr lang="tr-TR" dirty="0">
              <a:latin typeface="Arial Black" panose="020B0A04020102020204" pitchFamily="34" charset="0"/>
            </a:endParaRPr>
          </a:p>
        </p:txBody>
      </p:sp>
      <p:sp>
        <p:nvSpPr>
          <p:cNvPr id="3" name="İçerik Yer Tutucusu 2"/>
          <p:cNvSpPr>
            <a:spLocks noGrp="1"/>
          </p:cNvSpPr>
          <p:nvPr>
            <p:ph idx="1"/>
          </p:nvPr>
        </p:nvSpPr>
        <p:spPr/>
        <p:txBody>
          <a:bodyPr>
            <a:normAutofit fontScale="92500"/>
          </a:bodyPr>
          <a:lstStyle/>
          <a:p>
            <a:pPr marL="342900" lvl="0" indent="-342900" fontAlgn="base">
              <a:lnSpc>
                <a:spcPct val="90000"/>
              </a:lnSpc>
              <a:spcAft>
                <a:spcPct val="0"/>
              </a:spcAft>
              <a:buClr>
                <a:srgbClr val="3366FF"/>
              </a:buClr>
              <a:buSzPct val="80000"/>
              <a:buFont typeface="Wingdings" pitchFamily="2" charset="2"/>
              <a:buChar char="l"/>
              <a:defRPr/>
            </a:pPr>
            <a:r>
              <a:rPr lang="tr-TR" sz="2800" kern="0" dirty="0">
                <a:solidFill>
                  <a:srgbClr val="990099"/>
                </a:solidFill>
              </a:rPr>
              <a:t>Rapor düzgün bir ifade ile yazılmalıdır.</a:t>
            </a:r>
          </a:p>
          <a:p>
            <a:pPr marL="342900" lvl="0" indent="-342900" fontAlgn="base">
              <a:lnSpc>
                <a:spcPct val="90000"/>
              </a:lnSpc>
              <a:spcAft>
                <a:spcPct val="0"/>
              </a:spcAft>
              <a:buClr>
                <a:srgbClr val="3366FF"/>
              </a:buClr>
              <a:buSzPct val="80000"/>
              <a:buFont typeface="Wingdings" pitchFamily="2" charset="2"/>
              <a:buChar char="l"/>
              <a:defRPr/>
            </a:pPr>
            <a:r>
              <a:rPr lang="tr-TR" sz="2800" kern="0" dirty="0">
                <a:solidFill>
                  <a:srgbClr val="FF33CC"/>
                </a:solidFill>
              </a:rPr>
              <a:t>Rapor konuları açık bir şekilde belirtilmelidir.</a:t>
            </a:r>
          </a:p>
          <a:p>
            <a:pPr marL="342900" lvl="0" indent="-342900" fontAlgn="base">
              <a:lnSpc>
                <a:spcPct val="90000"/>
              </a:lnSpc>
              <a:spcAft>
                <a:spcPct val="0"/>
              </a:spcAft>
              <a:buClr>
                <a:srgbClr val="3366FF"/>
              </a:buClr>
              <a:buSzPct val="80000"/>
              <a:buFont typeface="Wingdings" pitchFamily="2" charset="2"/>
              <a:buChar char="l"/>
              <a:defRPr/>
            </a:pPr>
            <a:r>
              <a:rPr lang="tr-TR" sz="2800" kern="0" dirty="0">
                <a:solidFill>
                  <a:srgbClr val="669900"/>
                </a:solidFill>
              </a:rPr>
              <a:t>Raporlarda konu dışına çıkılmamalı</a:t>
            </a:r>
            <a:r>
              <a:rPr lang="tr-TR" sz="2800" kern="0" dirty="0" smtClean="0">
                <a:solidFill>
                  <a:srgbClr val="669900"/>
                </a:solidFill>
              </a:rPr>
              <a:t>, esas </a:t>
            </a:r>
            <a:r>
              <a:rPr lang="tr-TR" sz="2800" kern="0" dirty="0">
                <a:solidFill>
                  <a:srgbClr val="669900"/>
                </a:solidFill>
              </a:rPr>
              <a:t>sonucu etkilemeyecek gereksiz ayrıntılardan kaçınılmalıdır.</a:t>
            </a:r>
          </a:p>
          <a:p>
            <a:pPr marL="342900" lvl="0" indent="-342900" fontAlgn="base">
              <a:lnSpc>
                <a:spcPct val="90000"/>
              </a:lnSpc>
              <a:spcAft>
                <a:spcPct val="0"/>
              </a:spcAft>
              <a:buClr>
                <a:srgbClr val="3366FF"/>
              </a:buClr>
              <a:buSzPct val="80000"/>
              <a:buFont typeface="Wingdings" pitchFamily="2" charset="2"/>
              <a:buChar char="l"/>
              <a:defRPr/>
            </a:pPr>
            <a:r>
              <a:rPr lang="tr-TR" sz="2800" kern="0" dirty="0">
                <a:solidFill>
                  <a:srgbClr val="FF9900"/>
                </a:solidFill>
              </a:rPr>
              <a:t>Konular yer</a:t>
            </a:r>
            <a:r>
              <a:rPr lang="tr-TR" sz="2800" kern="0" dirty="0" smtClean="0">
                <a:solidFill>
                  <a:srgbClr val="FF9900"/>
                </a:solidFill>
              </a:rPr>
              <a:t>, zaman, delil, tanık, vb. gibi </a:t>
            </a:r>
            <a:r>
              <a:rPr lang="tr-TR" sz="2800" kern="0" dirty="0">
                <a:solidFill>
                  <a:srgbClr val="FF9900"/>
                </a:solidFill>
              </a:rPr>
              <a:t>ana unsurları ve ilgili mevzuat hükümleri ile ele alınmalı</a:t>
            </a:r>
            <a:r>
              <a:rPr lang="tr-TR" sz="2800" kern="0" dirty="0" smtClean="0">
                <a:solidFill>
                  <a:srgbClr val="FF9900"/>
                </a:solidFill>
              </a:rPr>
              <a:t>, öznel </a:t>
            </a:r>
            <a:r>
              <a:rPr lang="tr-TR" sz="2800" kern="0" dirty="0">
                <a:solidFill>
                  <a:srgbClr val="FF9900"/>
                </a:solidFill>
              </a:rPr>
              <a:t>ya da dayanaksız yorumlar yapılmamalıdır.</a:t>
            </a:r>
          </a:p>
          <a:p>
            <a:pPr marL="342900" lvl="0" indent="-342900" fontAlgn="base">
              <a:lnSpc>
                <a:spcPct val="90000"/>
              </a:lnSpc>
              <a:spcAft>
                <a:spcPct val="0"/>
              </a:spcAft>
              <a:buClr>
                <a:srgbClr val="3366FF"/>
              </a:buClr>
              <a:buSzPct val="80000"/>
              <a:buFont typeface="Wingdings" pitchFamily="2" charset="2"/>
              <a:buChar char="l"/>
              <a:defRPr/>
            </a:pPr>
            <a:r>
              <a:rPr lang="tr-TR" sz="2800" kern="0" dirty="0">
                <a:solidFill>
                  <a:srgbClr val="0000FF"/>
                </a:solidFill>
              </a:rPr>
              <a:t>Raporlar</a:t>
            </a:r>
            <a:r>
              <a:rPr lang="tr-TR" sz="2800" kern="0" dirty="0" smtClean="0">
                <a:solidFill>
                  <a:srgbClr val="0000FF"/>
                </a:solidFill>
              </a:rPr>
              <a:t>, İl İdare Kurulu Müdürlüğüne yasal </a:t>
            </a:r>
            <a:r>
              <a:rPr lang="tr-TR" sz="2800" kern="0" dirty="0">
                <a:solidFill>
                  <a:srgbClr val="0000FF"/>
                </a:solidFill>
              </a:rPr>
              <a:t>süresinde ulaştırılmalı</a:t>
            </a:r>
            <a:r>
              <a:rPr lang="tr-TR" sz="2800" kern="0" dirty="0" smtClean="0">
                <a:solidFill>
                  <a:srgbClr val="0000FF"/>
                </a:solidFill>
              </a:rPr>
              <a:t>, gecikmelere </a:t>
            </a:r>
            <a:r>
              <a:rPr lang="tr-TR" sz="2800" kern="0" dirty="0">
                <a:solidFill>
                  <a:srgbClr val="0000FF"/>
                </a:solidFill>
              </a:rPr>
              <a:t>yer verilmemelidir.</a:t>
            </a:r>
          </a:p>
        </p:txBody>
      </p:sp>
    </p:spTree>
    <p:extLst>
      <p:ext uri="{BB962C8B-B14F-4D97-AF65-F5344CB8AC3E}">
        <p14:creationId xmlns:p14="http://schemas.microsoft.com/office/powerpoint/2010/main" val="6300346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sz="2800" dirty="0">
                <a:solidFill>
                  <a:srgbClr val="CC6600"/>
                </a:solidFill>
                <a:latin typeface="Arial Black" panose="020B0A04020102020204" pitchFamily="34" charset="0"/>
                <a:ea typeface="Times New Roman"/>
                <a:cs typeface="Times New Roman"/>
              </a:rPr>
              <a:t>DİKKAT EDİLMESİ GEREKEN HUSUSLAR</a:t>
            </a:r>
            <a:endParaRPr lang="tr-TR" dirty="0">
              <a:latin typeface="Arial Black" panose="020B0A04020102020204" pitchFamily="34" charset="0"/>
            </a:endParaRPr>
          </a:p>
        </p:txBody>
      </p:sp>
      <p:sp>
        <p:nvSpPr>
          <p:cNvPr id="3" name="İçerik Yer Tutucusu 2"/>
          <p:cNvSpPr>
            <a:spLocks noGrp="1"/>
          </p:cNvSpPr>
          <p:nvPr>
            <p:ph idx="1"/>
          </p:nvPr>
        </p:nvSpPr>
        <p:spPr/>
        <p:txBody>
          <a:bodyPr>
            <a:normAutofit fontScale="92500" lnSpcReduction="10000"/>
          </a:bodyPr>
          <a:lstStyle/>
          <a:p>
            <a:pPr marL="342900" lvl="0" indent="-342900" fontAlgn="base">
              <a:lnSpc>
                <a:spcPct val="90000"/>
              </a:lnSpc>
              <a:spcAft>
                <a:spcPct val="0"/>
              </a:spcAft>
              <a:buClr>
                <a:srgbClr val="3366FF"/>
              </a:buClr>
              <a:buSzPct val="80000"/>
              <a:buFont typeface="Wingdings" pitchFamily="2" charset="2"/>
              <a:buChar char="l"/>
              <a:defRPr/>
            </a:pPr>
            <a:r>
              <a:rPr lang="tr-TR" sz="3000" kern="0" dirty="0">
                <a:solidFill>
                  <a:srgbClr val="0000FF"/>
                </a:solidFill>
              </a:rPr>
              <a:t>Rapor sonlarına inceleme dosyasındaki evrakın sıra numarası</a:t>
            </a:r>
            <a:r>
              <a:rPr lang="tr-TR" sz="3000" kern="0" dirty="0" smtClean="0">
                <a:solidFill>
                  <a:srgbClr val="0000FF"/>
                </a:solidFill>
              </a:rPr>
              <a:t>, tarihi, sıra </a:t>
            </a:r>
            <a:r>
              <a:rPr lang="tr-TR" sz="3000" kern="0" dirty="0">
                <a:solidFill>
                  <a:srgbClr val="0000FF"/>
                </a:solidFill>
              </a:rPr>
              <a:t>numarası</a:t>
            </a:r>
            <a:r>
              <a:rPr lang="tr-TR" sz="3000" kern="0" dirty="0" smtClean="0">
                <a:solidFill>
                  <a:srgbClr val="0000FF"/>
                </a:solidFill>
              </a:rPr>
              <a:t>, parça </a:t>
            </a:r>
            <a:r>
              <a:rPr lang="tr-TR" sz="3000" kern="0" dirty="0">
                <a:solidFill>
                  <a:srgbClr val="0000FF"/>
                </a:solidFill>
              </a:rPr>
              <a:t>adetini gösteren </a:t>
            </a:r>
            <a:r>
              <a:rPr lang="tr-TR" sz="3000" u="sng" kern="0" dirty="0">
                <a:solidFill>
                  <a:srgbClr val="0000FF"/>
                </a:solidFill>
              </a:rPr>
              <a:t>dizi pusulası</a:t>
            </a:r>
            <a:r>
              <a:rPr lang="tr-TR" sz="3000" kern="0" dirty="0">
                <a:solidFill>
                  <a:srgbClr val="0000FF"/>
                </a:solidFill>
              </a:rPr>
              <a:t>  eklenmelidir.</a:t>
            </a:r>
          </a:p>
          <a:p>
            <a:pPr marL="342900" lvl="0" indent="-342900" fontAlgn="base">
              <a:lnSpc>
                <a:spcPct val="90000"/>
              </a:lnSpc>
              <a:spcAft>
                <a:spcPct val="0"/>
              </a:spcAft>
              <a:buClr>
                <a:srgbClr val="3366FF"/>
              </a:buClr>
              <a:buSzPct val="80000"/>
              <a:buFont typeface="Wingdings" pitchFamily="2" charset="2"/>
              <a:buChar char="l"/>
              <a:defRPr/>
            </a:pPr>
            <a:r>
              <a:rPr lang="tr-TR" sz="3000" kern="0" dirty="0">
                <a:solidFill>
                  <a:srgbClr val="FF9900"/>
                </a:solidFill>
              </a:rPr>
              <a:t>Raporların </a:t>
            </a:r>
            <a:r>
              <a:rPr lang="tr-TR" sz="3000" kern="0" dirty="0" smtClean="0">
                <a:solidFill>
                  <a:srgbClr val="FF9900"/>
                </a:solidFill>
              </a:rPr>
              <a:t>başlangıçtan </a:t>
            </a:r>
            <a:r>
              <a:rPr lang="tr-TR" sz="3000" kern="0" dirty="0">
                <a:solidFill>
                  <a:srgbClr val="FF9900"/>
                </a:solidFill>
              </a:rPr>
              <a:t>sonuç kısmına kadar her </a:t>
            </a:r>
            <a:r>
              <a:rPr lang="tr-TR" sz="3000" kern="0" dirty="0" smtClean="0">
                <a:solidFill>
                  <a:srgbClr val="FF9900"/>
                </a:solidFill>
              </a:rPr>
              <a:t>sayfası ön incelemeci </a:t>
            </a:r>
            <a:r>
              <a:rPr lang="tr-TR" sz="3000" kern="0" dirty="0">
                <a:solidFill>
                  <a:srgbClr val="FF9900"/>
                </a:solidFill>
              </a:rPr>
              <a:t>tarafından parafa edilmeli son sayfası imzalanmalıdır</a:t>
            </a:r>
            <a:r>
              <a:rPr lang="tr-TR" sz="3000" kern="0" dirty="0" smtClean="0">
                <a:solidFill>
                  <a:srgbClr val="FF9900"/>
                </a:solidFill>
              </a:rPr>
              <a:t>. Ayrıca sayfa numarası verilmesi unutulmamalıdır.</a:t>
            </a:r>
            <a:endParaRPr lang="tr-TR" sz="3000" kern="0" dirty="0">
              <a:solidFill>
                <a:srgbClr val="FF9900"/>
              </a:solidFill>
            </a:endParaRPr>
          </a:p>
          <a:p>
            <a:pPr marL="342900" lvl="0" indent="-342900" fontAlgn="base">
              <a:lnSpc>
                <a:spcPct val="90000"/>
              </a:lnSpc>
              <a:spcAft>
                <a:spcPct val="0"/>
              </a:spcAft>
              <a:buClr>
                <a:srgbClr val="3366FF"/>
              </a:buClr>
              <a:buSzPct val="80000"/>
              <a:buFont typeface="Wingdings" pitchFamily="2" charset="2"/>
              <a:buChar char="l"/>
              <a:defRPr/>
            </a:pPr>
            <a:r>
              <a:rPr lang="tr-TR" sz="3000" kern="0" dirty="0">
                <a:solidFill>
                  <a:srgbClr val="A50021"/>
                </a:solidFill>
              </a:rPr>
              <a:t>Gerçekleşen fiilin 4483 sayılı Yasa kapsamında olmasına özen gösterilmeli</a:t>
            </a:r>
            <a:r>
              <a:rPr lang="tr-TR" sz="3000" kern="0" dirty="0" smtClean="0">
                <a:solidFill>
                  <a:srgbClr val="A50021"/>
                </a:solidFill>
              </a:rPr>
              <a:t>, kişinin </a:t>
            </a:r>
            <a:r>
              <a:rPr lang="tr-TR" sz="3000" kern="0" dirty="0">
                <a:solidFill>
                  <a:srgbClr val="A50021"/>
                </a:solidFill>
              </a:rPr>
              <a:t>kapsam dışındaki fiillerinden dolayı yargı karşısına çıkması hususundaki hassasiyette azami özen gösterilmelidir.</a:t>
            </a:r>
          </a:p>
          <a:p>
            <a:endParaRPr lang="tr-TR" dirty="0"/>
          </a:p>
        </p:txBody>
      </p:sp>
    </p:spTree>
    <p:extLst>
      <p:ext uri="{BB962C8B-B14F-4D97-AF65-F5344CB8AC3E}">
        <p14:creationId xmlns:p14="http://schemas.microsoft.com/office/powerpoint/2010/main" val="102861095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dirty="0">
                <a:solidFill>
                  <a:srgbClr val="CC6600"/>
                </a:solidFill>
                <a:latin typeface="Arial Black" panose="020B0A04020102020204" pitchFamily="34" charset="0"/>
                <a:ea typeface="Times New Roman"/>
                <a:cs typeface="Times New Roman"/>
              </a:rPr>
              <a:t>DİKKAT EDİLMESİ GEREKEN HUSUSLAR</a:t>
            </a:r>
            <a:endParaRPr lang="tr-TR" dirty="0"/>
          </a:p>
        </p:txBody>
      </p:sp>
      <p:sp>
        <p:nvSpPr>
          <p:cNvPr id="3" name="İçerik Yer Tutucusu 2"/>
          <p:cNvSpPr>
            <a:spLocks noGrp="1"/>
          </p:cNvSpPr>
          <p:nvPr>
            <p:ph idx="1"/>
          </p:nvPr>
        </p:nvSpPr>
        <p:spPr/>
        <p:txBody>
          <a:bodyPr>
            <a:normAutofit fontScale="92500" lnSpcReduction="20000"/>
          </a:bodyPr>
          <a:lstStyle/>
          <a:p>
            <a:r>
              <a:rPr lang="en-US" dirty="0" err="1" smtClean="0"/>
              <a:t>Ön</a:t>
            </a:r>
            <a:r>
              <a:rPr lang="en-US" dirty="0" smtClean="0"/>
              <a:t> </a:t>
            </a:r>
            <a:r>
              <a:rPr lang="en-US" dirty="0" err="1" smtClean="0"/>
              <a:t>incelemeciler</a:t>
            </a:r>
            <a:r>
              <a:rPr lang="en-US" dirty="0" smtClean="0"/>
              <a:t> </a:t>
            </a:r>
            <a:r>
              <a:rPr lang="en-US" dirty="0" err="1" smtClean="0"/>
              <a:t>i</a:t>
            </a:r>
            <a:r>
              <a:rPr lang="tr-TR" dirty="0" err="1" smtClean="0"/>
              <a:t>nceledikleri</a:t>
            </a:r>
            <a:r>
              <a:rPr lang="en-US" dirty="0" smtClean="0"/>
              <a:t> </a:t>
            </a:r>
            <a:r>
              <a:rPr lang="tr-TR" dirty="0" smtClean="0"/>
              <a:t>defter</a:t>
            </a:r>
            <a:r>
              <a:rPr lang="en-US" dirty="0" smtClean="0"/>
              <a:t> </a:t>
            </a:r>
            <a:r>
              <a:rPr lang="tr-TR" dirty="0" smtClean="0"/>
              <a:t>veya</a:t>
            </a:r>
            <a:r>
              <a:rPr lang="en-US" dirty="0" smtClean="0"/>
              <a:t> </a:t>
            </a:r>
            <a:r>
              <a:rPr lang="tr-TR" dirty="0" smtClean="0"/>
              <a:t>evrak</a:t>
            </a:r>
            <a:r>
              <a:rPr lang="en-US" dirty="0" smtClean="0"/>
              <a:t> </a:t>
            </a:r>
            <a:r>
              <a:rPr lang="tr-TR" dirty="0" smtClean="0"/>
              <a:t>üzerinde</a:t>
            </a:r>
            <a:r>
              <a:rPr lang="en-US" dirty="0" smtClean="0"/>
              <a:t> </a:t>
            </a:r>
            <a:r>
              <a:rPr lang="tr-TR" dirty="0" smtClean="0"/>
              <a:t>açıklama</a:t>
            </a:r>
            <a:r>
              <a:rPr lang="en-US" dirty="0" smtClean="0"/>
              <a:t> </a:t>
            </a:r>
            <a:r>
              <a:rPr lang="tr-TR" dirty="0" smtClean="0"/>
              <a:t>ve düzeltme</a:t>
            </a:r>
            <a:r>
              <a:rPr lang="en-US" dirty="0" smtClean="0"/>
              <a:t> </a:t>
            </a:r>
            <a:r>
              <a:rPr lang="tr-TR" dirty="0" smtClean="0"/>
              <a:t>yapmamalı,</a:t>
            </a:r>
            <a:endParaRPr lang="en-US" dirty="0" smtClean="0"/>
          </a:p>
          <a:p>
            <a:r>
              <a:rPr lang="en-US" dirty="0" err="1" smtClean="0"/>
              <a:t>Ön</a:t>
            </a:r>
            <a:r>
              <a:rPr lang="en-US" dirty="0" smtClean="0"/>
              <a:t> </a:t>
            </a:r>
            <a:r>
              <a:rPr lang="en-US" dirty="0" err="1" smtClean="0"/>
              <a:t>inceleme</a:t>
            </a:r>
            <a:r>
              <a:rPr lang="en-US" dirty="0" smtClean="0"/>
              <a:t> </a:t>
            </a:r>
            <a:r>
              <a:rPr lang="en-US" dirty="0" err="1" smtClean="0"/>
              <a:t>sırasında</a:t>
            </a:r>
            <a:r>
              <a:rPr lang="en-US" dirty="0" smtClean="0"/>
              <a:t> </a:t>
            </a:r>
            <a:r>
              <a:rPr lang="en-US" dirty="0" err="1" smtClean="0"/>
              <a:t>idarenin</a:t>
            </a:r>
            <a:r>
              <a:rPr lang="en-US" dirty="0" smtClean="0"/>
              <a:t> </a:t>
            </a:r>
            <a:r>
              <a:rPr lang="en-US" dirty="0" err="1" smtClean="0"/>
              <a:t>işine</a:t>
            </a:r>
            <a:r>
              <a:rPr lang="en-US" dirty="0" smtClean="0"/>
              <a:t> </a:t>
            </a:r>
            <a:r>
              <a:rPr lang="en-US" dirty="0" err="1" smtClean="0"/>
              <a:t>karışmamalı</a:t>
            </a:r>
            <a:r>
              <a:rPr lang="en-US" dirty="0" smtClean="0"/>
              <a:t>, </a:t>
            </a:r>
            <a:r>
              <a:rPr lang="en-US" dirty="0" err="1" smtClean="0"/>
              <a:t>bu</a:t>
            </a:r>
            <a:r>
              <a:rPr lang="en-US" dirty="0" smtClean="0"/>
              <a:t> </a:t>
            </a:r>
            <a:r>
              <a:rPr lang="en-US" dirty="0" err="1" smtClean="0"/>
              <a:t>konuda</a:t>
            </a:r>
            <a:r>
              <a:rPr lang="en-US" dirty="0" smtClean="0"/>
              <a:t> emir </a:t>
            </a:r>
            <a:r>
              <a:rPr lang="en-US" dirty="0" err="1" smtClean="0"/>
              <a:t>vermemeli</a:t>
            </a:r>
            <a:r>
              <a:rPr lang="en-US" dirty="0" smtClean="0"/>
              <a:t>,</a:t>
            </a:r>
          </a:p>
          <a:p>
            <a:r>
              <a:rPr lang="tr-TR" dirty="0" smtClean="0"/>
              <a:t>Takibi</a:t>
            </a:r>
            <a:r>
              <a:rPr lang="en-US" dirty="0" smtClean="0"/>
              <a:t> </a:t>
            </a:r>
            <a:r>
              <a:rPr lang="tr-TR" dirty="0" smtClean="0"/>
              <a:t>şahsi</a:t>
            </a:r>
            <a:r>
              <a:rPr lang="en-US" dirty="0" smtClean="0"/>
              <a:t> </a:t>
            </a:r>
            <a:r>
              <a:rPr lang="tr-TR" dirty="0" smtClean="0"/>
              <a:t>şikâyete</a:t>
            </a:r>
            <a:r>
              <a:rPr lang="en-US" dirty="0" smtClean="0"/>
              <a:t> </a:t>
            </a:r>
            <a:r>
              <a:rPr lang="tr-TR" dirty="0" smtClean="0"/>
              <a:t>bağlı</a:t>
            </a:r>
            <a:r>
              <a:rPr lang="en-US" dirty="0" smtClean="0"/>
              <a:t> </a:t>
            </a:r>
            <a:r>
              <a:rPr lang="tr-TR" dirty="0" smtClean="0"/>
              <a:t>suçlarda</a:t>
            </a:r>
            <a:r>
              <a:rPr lang="en-US" dirty="0" smtClean="0"/>
              <a:t> </a:t>
            </a:r>
            <a:r>
              <a:rPr lang="tr-TR" dirty="0" smtClean="0"/>
              <a:t>yetkili</a:t>
            </a:r>
            <a:r>
              <a:rPr lang="en-US" dirty="0" smtClean="0"/>
              <a:t> </a:t>
            </a:r>
            <a:r>
              <a:rPr lang="tr-TR" dirty="0" smtClean="0"/>
              <a:t>mercilere</a:t>
            </a:r>
            <a:r>
              <a:rPr lang="en-US" dirty="0" smtClean="0"/>
              <a:t> </a:t>
            </a:r>
            <a:r>
              <a:rPr lang="tr-TR" dirty="0" smtClean="0"/>
              <a:t>usulüne göre</a:t>
            </a:r>
            <a:r>
              <a:rPr lang="en-US" dirty="0" smtClean="0"/>
              <a:t> </a:t>
            </a:r>
            <a:r>
              <a:rPr lang="tr-TR" dirty="0" smtClean="0"/>
              <a:t>verilmiş</a:t>
            </a:r>
            <a:r>
              <a:rPr lang="en-US" dirty="0" smtClean="0"/>
              <a:t> </a:t>
            </a:r>
            <a:r>
              <a:rPr lang="tr-TR" dirty="0" smtClean="0"/>
              <a:t>bir</a:t>
            </a:r>
            <a:r>
              <a:rPr lang="en-US" dirty="0" smtClean="0"/>
              <a:t> </a:t>
            </a:r>
            <a:r>
              <a:rPr lang="tr-TR" dirty="0" smtClean="0"/>
              <a:t>şikâyet</a:t>
            </a:r>
            <a:r>
              <a:rPr lang="en-US" dirty="0" smtClean="0"/>
              <a:t> </a:t>
            </a:r>
            <a:r>
              <a:rPr lang="tr-TR" dirty="0" smtClean="0"/>
              <a:t>dilekçesinin</a:t>
            </a:r>
            <a:r>
              <a:rPr lang="en-US" dirty="0" smtClean="0"/>
              <a:t> </a:t>
            </a:r>
            <a:r>
              <a:rPr lang="tr-TR" dirty="0" smtClean="0"/>
              <a:t>bulunup</a:t>
            </a:r>
            <a:r>
              <a:rPr lang="en-US" dirty="0" smtClean="0"/>
              <a:t> </a:t>
            </a:r>
            <a:r>
              <a:rPr lang="tr-TR" dirty="0" smtClean="0"/>
              <a:t>bulunmadığına dikkat</a:t>
            </a:r>
            <a:r>
              <a:rPr lang="en-US" dirty="0" smtClean="0"/>
              <a:t> </a:t>
            </a:r>
            <a:r>
              <a:rPr lang="tr-TR" dirty="0" smtClean="0"/>
              <a:t>edilmeli;</a:t>
            </a:r>
            <a:r>
              <a:rPr lang="en-US" dirty="0" smtClean="0"/>
              <a:t> </a:t>
            </a:r>
            <a:r>
              <a:rPr lang="tr-TR" dirty="0" smtClean="0"/>
              <a:t>sözlü</a:t>
            </a:r>
            <a:r>
              <a:rPr lang="en-US" dirty="0" smtClean="0"/>
              <a:t> </a:t>
            </a:r>
            <a:r>
              <a:rPr lang="tr-TR" dirty="0" smtClean="0"/>
              <a:t>ihbar</a:t>
            </a:r>
            <a:r>
              <a:rPr lang="en-US" dirty="0" smtClean="0"/>
              <a:t> </a:t>
            </a:r>
            <a:r>
              <a:rPr lang="tr-TR" dirty="0" smtClean="0"/>
              <a:t>ve</a:t>
            </a:r>
            <a:r>
              <a:rPr lang="en-US" dirty="0" smtClean="0"/>
              <a:t> </a:t>
            </a:r>
            <a:r>
              <a:rPr lang="tr-TR" dirty="0" smtClean="0"/>
              <a:t>şikâyetler</a:t>
            </a:r>
            <a:r>
              <a:rPr lang="en-US" dirty="0" smtClean="0"/>
              <a:t> </a:t>
            </a:r>
            <a:r>
              <a:rPr lang="tr-TR" dirty="0" smtClean="0"/>
              <a:t>yazılı</a:t>
            </a:r>
            <a:r>
              <a:rPr lang="en-US" dirty="0" smtClean="0"/>
              <a:t> </a:t>
            </a:r>
            <a:r>
              <a:rPr lang="tr-TR" dirty="0" smtClean="0"/>
              <a:t>hale </a:t>
            </a:r>
            <a:r>
              <a:rPr lang="tr-TR" dirty="0"/>
              <a:t>getirilmelidir. </a:t>
            </a:r>
            <a:endParaRPr lang="en-US" dirty="0" smtClean="0"/>
          </a:p>
          <a:p>
            <a:r>
              <a:rPr lang="tr-TR" dirty="0" smtClean="0"/>
              <a:t>Şikâyet</a:t>
            </a:r>
            <a:r>
              <a:rPr lang="en-US" dirty="0" smtClean="0"/>
              <a:t>  </a:t>
            </a:r>
            <a:r>
              <a:rPr lang="tr-TR" dirty="0" smtClean="0"/>
              <a:t>edilen</a:t>
            </a:r>
            <a:r>
              <a:rPr lang="en-US" dirty="0" smtClean="0"/>
              <a:t> </a:t>
            </a:r>
            <a:r>
              <a:rPr lang="tr-TR" dirty="0" smtClean="0"/>
              <a:t>suçun,</a:t>
            </a:r>
            <a:r>
              <a:rPr lang="en-US" dirty="0" smtClean="0"/>
              <a:t> </a:t>
            </a:r>
            <a:r>
              <a:rPr lang="tr-TR" dirty="0" smtClean="0"/>
              <a:t>zamanaşımına</a:t>
            </a:r>
            <a:r>
              <a:rPr lang="en-US" dirty="0" smtClean="0"/>
              <a:t> </a:t>
            </a:r>
            <a:r>
              <a:rPr lang="tr-TR" dirty="0" smtClean="0"/>
              <a:t>uğrayıp</a:t>
            </a:r>
            <a:r>
              <a:rPr lang="en-US" dirty="0" smtClean="0"/>
              <a:t> </a:t>
            </a:r>
            <a:r>
              <a:rPr lang="tr-TR" dirty="0" smtClean="0"/>
              <a:t>uğramadığına</a:t>
            </a:r>
            <a:r>
              <a:rPr lang="tr-TR" dirty="0"/>
              <a:t>, </a:t>
            </a:r>
            <a:r>
              <a:rPr lang="tr-TR" dirty="0" smtClean="0"/>
              <a:t>çıkarılmış</a:t>
            </a:r>
            <a:r>
              <a:rPr lang="en-US" dirty="0" smtClean="0"/>
              <a:t> </a:t>
            </a:r>
            <a:r>
              <a:rPr lang="tr-TR" dirty="0" smtClean="0"/>
              <a:t>bulunan</a:t>
            </a:r>
            <a:r>
              <a:rPr lang="en-US" dirty="0" smtClean="0"/>
              <a:t> </a:t>
            </a:r>
            <a:r>
              <a:rPr lang="tr-TR" dirty="0" smtClean="0"/>
              <a:t>af</a:t>
            </a:r>
            <a:r>
              <a:rPr lang="en-US" dirty="0" smtClean="0"/>
              <a:t> </a:t>
            </a:r>
            <a:r>
              <a:rPr lang="tr-TR" dirty="0" smtClean="0"/>
              <a:t>kapsamına</a:t>
            </a:r>
            <a:r>
              <a:rPr lang="en-US" dirty="0" smtClean="0"/>
              <a:t> </a:t>
            </a:r>
            <a:r>
              <a:rPr lang="tr-TR" dirty="0" smtClean="0"/>
              <a:t>girip</a:t>
            </a:r>
            <a:r>
              <a:rPr lang="en-US" dirty="0" smtClean="0"/>
              <a:t> </a:t>
            </a:r>
            <a:r>
              <a:rPr lang="tr-TR" dirty="0" smtClean="0"/>
              <a:t>girmediğine</a:t>
            </a:r>
            <a:r>
              <a:rPr lang="tr-TR" dirty="0"/>
              <a:t>, </a:t>
            </a:r>
            <a:r>
              <a:rPr lang="en-US" dirty="0" smtClean="0"/>
              <a:t> </a:t>
            </a:r>
            <a:r>
              <a:rPr lang="tr-TR" dirty="0" smtClean="0"/>
              <a:t>müştekinin</a:t>
            </a:r>
            <a:r>
              <a:rPr lang="en-US" dirty="0" smtClean="0"/>
              <a:t> </a:t>
            </a:r>
            <a:r>
              <a:rPr lang="tr-TR" dirty="0" smtClean="0"/>
              <a:t>şikâyetinden</a:t>
            </a:r>
            <a:r>
              <a:rPr lang="en-US" dirty="0" smtClean="0"/>
              <a:t> </a:t>
            </a:r>
            <a:r>
              <a:rPr lang="tr-TR" dirty="0" smtClean="0"/>
              <a:t>vazgeçip</a:t>
            </a:r>
            <a:r>
              <a:rPr lang="en-US" dirty="0" smtClean="0"/>
              <a:t> </a:t>
            </a:r>
            <a:r>
              <a:rPr lang="tr-TR" dirty="0" smtClean="0"/>
              <a:t>geçmediğine</a:t>
            </a:r>
            <a:r>
              <a:rPr lang="en-US" dirty="0" smtClean="0"/>
              <a:t> </a:t>
            </a:r>
            <a:r>
              <a:rPr lang="tr-TR" dirty="0" smtClean="0"/>
              <a:t>yada</a:t>
            </a:r>
            <a:r>
              <a:rPr lang="en-US" dirty="0" smtClean="0"/>
              <a:t> </a:t>
            </a:r>
            <a:r>
              <a:rPr lang="tr-TR" dirty="0" smtClean="0"/>
              <a:t>suç </a:t>
            </a:r>
            <a:r>
              <a:rPr lang="en-US" dirty="0" smtClean="0"/>
              <a:t> </a:t>
            </a:r>
            <a:r>
              <a:rPr lang="tr-TR" dirty="0" smtClean="0"/>
              <a:t>isnat</a:t>
            </a:r>
            <a:r>
              <a:rPr lang="en-US" dirty="0" smtClean="0"/>
              <a:t> </a:t>
            </a:r>
            <a:r>
              <a:rPr lang="tr-TR" dirty="0" smtClean="0"/>
              <a:t>edilen</a:t>
            </a:r>
            <a:r>
              <a:rPr lang="en-US" dirty="0" smtClean="0"/>
              <a:t> </a:t>
            </a:r>
            <a:r>
              <a:rPr lang="tr-TR" dirty="0" smtClean="0"/>
              <a:t>kişinin</a:t>
            </a:r>
            <a:r>
              <a:rPr lang="en-US" dirty="0" smtClean="0"/>
              <a:t> </a:t>
            </a:r>
            <a:r>
              <a:rPr lang="tr-TR" dirty="0" smtClean="0"/>
              <a:t>ölüp</a:t>
            </a:r>
            <a:r>
              <a:rPr lang="en-US" dirty="0" smtClean="0"/>
              <a:t> </a:t>
            </a:r>
            <a:r>
              <a:rPr lang="tr-TR" dirty="0" smtClean="0"/>
              <a:t>ölmediğine</a:t>
            </a:r>
            <a:r>
              <a:rPr lang="en-US" dirty="0" smtClean="0"/>
              <a:t> </a:t>
            </a:r>
            <a:r>
              <a:rPr lang="tr-TR" dirty="0" smtClean="0"/>
              <a:t>bakmalıdır</a:t>
            </a:r>
            <a:r>
              <a:rPr lang="tr-TR" dirty="0"/>
              <a:t>.</a:t>
            </a:r>
          </a:p>
        </p:txBody>
      </p:sp>
    </p:spTree>
    <p:extLst>
      <p:ext uri="{BB962C8B-B14F-4D97-AF65-F5344CB8AC3E}">
        <p14:creationId xmlns:p14="http://schemas.microsoft.com/office/powerpoint/2010/main" val="266958331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dirty="0">
                <a:solidFill>
                  <a:srgbClr val="CC6600"/>
                </a:solidFill>
                <a:latin typeface="Arial Black" panose="020B0A04020102020204" pitchFamily="34" charset="0"/>
                <a:ea typeface="Times New Roman"/>
                <a:cs typeface="Times New Roman"/>
              </a:rPr>
              <a:t>DİKKAT EDİLMESİ GEREKEN HUSUSLAR</a:t>
            </a:r>
            <a:endParaRPr lang="tr-TR" dirty="0"/>
          </a:p>
        </p:txBody>
      </p:sp>
      <p:sp>
        <p:nvSpPr>
          <p:cNvPr id="3" name="İçerik Yer Tutucusu 2"/>
          <p:cNvSpPr>
            <a:spLocks noGrp="1"/>
          </p:cNvSpPr>
          <p:nvPr>
            <p:ph idx="1"/>
          </p:nvPr>
        </p:nvSpPr>
        <p:spPr/>
        <p:txBody>
          <a:bodyPr>
            <a:normAutofit fontScale="92500"/>
          </a:bodyPr>
          <a:lstStyle/>
          <a:p>
            <a:r>
              <a:rPr lang="tr-TR" dirty="0" smtClean="0"/>
              <a:t>Görevlilerin</a:t>
            </a:r>
            <a:r>
              <a:rPr lang="en-US" dirty="0" smtClean="0"/>
              <a:t> </a:t>
            </a:r>
            <a:r>
              <a:rPr lang="tr-TR" dirty="0" smtClean="0"/>
              <a:t>şahsiyet</a:t>
            </a:r>
            <a:r>
              <a:rPr lang="en-US" dirty="0" smtClean="0"/>
              <a:t> </a:t>
            </a:r>
            <a:r>
              <a:rPr lang="tr-TR" dirty="0" smtClean="0"/>
              <a:t>ve</a:t>
            </a:r>
            <a:r>
              <a:rPr lang="en-US" dirty="0" smtClean="0"/>
              <a:t> </a:t>
            </a:r>
            <a:r>
              <a:rPr lang="tr-TR" dirty="0" smtClean="0"/>
              <a:t>vakarını</a:t>
            </a:r>
            <a:r>
              <a:rPr lang="en-US" dirty="0" smtClean="0"/>
              <a:t> </a:t>
            </a:r>
            <a:r>
              <a:rPr lang="tr-TR" dirty="0" smtClean="0"/>
              <a:t>rencide</a:t>
            </a:r>
            <a:r>
              <a:rPr lang="en-US" dirty="0" smtClean="0"/>
              <a:t> </a:t>
            </a:r>
            <a:r>
              <a:rPr lang="tr-TR" dirty="0" smtClean="0"/>
              <a:t>edecek</a:t>
            </a:r>
            <a:r>
              <a:rPr lang="en-US" dirty="0" smtClean="0"/>
              <a:t> </a:t>
            </a:r>
            <a:r>
              <a:rPr lang="tr-TR" dirty="0" smtClean="0"/>
              <a:t>tutum</a:t>
            </a:r>
            <a:r>
              <a:rPr lang="en-US" dirty="0" smtClean="0"/>
              <a:t> </a:t>
            </a:r>
            <a:r>
              <a:rPr lang="tr-TR" dirty="0" smtClean="0"/>
              <a:t>ve davranışlardan</a:t>
            </a:r>
            <a:r>
              <a:rPr lang="en-US" dirty="0" smtClean="0"/>
              <a:t> </a:t>
            </a:r>
            <a:r>
              <a:rPr lang="tr-TR" dirty="0" smtClean="0"/>
              <a:t>kaçınmalı;</a:t>
            </a:r>
            <a:r>
              <a:rPr lang="en-US" dirty="0" smtClean="0"/>
              <a:t> </a:t>
            </a:r>
            <a:r>
              <a:rPr lang="tr-TR" dirty="0" smtClean="0"/>
              <a:t>raporlarında</a:t>
            </a:r>
            <a:r>
              <a:rPr lang="en-US" dirty="0" smtClean="0"/>
              <a:t> </a:t>
            </a:r>
            <a:r>
              <a:rPr lang="tr-TR" dirty="0" smtClean="0"/>
              <a:t>görevlileri</a:t>
            </a:r>
            <a:r>
              <a:rPr lang="en-US" dirty="0" smtClean="0"/>
              <a:t> </a:t>
            </a:r>
            <a:r>
              <a:rPr lang="tr-TR" dirty="0" smtClean="0"/>
              <a:t>incitecek</a:t>
            </a:r>
            <a:r>
              <a:rPr lang="en-US" dirty="0" smtClean="0"/>
              <a:t> </a:t>
            </a:r>
            <a:r>
              <a:rPr lang="tr-TR" dirty="0" smtClean="0"/>
              <a:t>ima</a:t>
            </a:r>
            <a:r>
              <a:rPr lang="tr-TR" dirty="0"/>
              <a:t>, </a:t>
            </a:r>
            <a:r>
              <a:rPr lang="tr-TR" dirty="0" smtClean="0"/>
              <a:t>istihza</a:t>
            </a:r>
            <a:r>
              <a:rPr lang="en-US" dirty="0" smtClean="0"/>
              <a:t> </a:t>
            </a:r>
            <a:r>
              <a:rPr lang="tr-TR" dirty="0" smtClean="0"/>
              <a:t>ve</a:t>
            </a:r>
            <a:r>
              <a:rPr lang="en-US" dirty="0" smtClean="0"/>
              <a:t> </a:t>
            </a:r>
            <a:r>
              <a:rPr lang="tr-TR" dirty="0" smtClean="0"/>
              <a:t>ağır</a:t>
            </a:r>
            <a:r>
              <a:rPr lang="en-US" dirty="0" smtClean="0"/>
              <a:t> </a:t>
            </a:r>
            <a:r>
              <a:rPr lang="tr-TR" dirty="0" smtClean="0"/>
              <a:t>ifadelere</a:t>
            </a:r>
            <a:r>
              <a:rPr lang="en-US" dirty="0" smtClean="0"/>
              <a:t> </a:t>
            </a:r>
            <a:r>
              <a:rPr lang="tr-TR" dirty="0" smtClean="0"/>
              <a:t>yer</a:t>
            </a:r>
            <a:r>
              <a:rPr lang="en-US" dirty="0" smtClean="0"/>
              <a:t> </a:t>
            </a:r>
            <a:r>
              <a:rPr lang="tr-TR" dirty="0" smtClean="0"/>
              <a:t>verilmemelidir</a:t>
            </a:r>
            <a:r>
              <a:rPr lang="tr-TR" dirty="0"/>
              <a:t>. </a:t>
            </a:r>
            <a:endParaRPr lang="en-US" dirty="0" smtClean="0"/>
          </a:p>
          <a:p>
            <a:r>
              <a:rPr lang="tr-TR" dirty="0" smtClean="0"/>
              <a:t>Peşin hükümden</a:t>
            </a:r>
            <a:r>
              <a:rPr lang="en-US" dirty="0" smtClean="0"/>
              <a:t> </a:t>
            </a:r>
            <a:r>
              <a:rPr lang="tr-TR" dirty="0" smtClean="0"/>
              <a:t>sakınmalı;</a:t>
            </a:r>
            <a:r>
              <a:rPr lang="en-US" dirty="0" smtClean="0"/>
              <a:t> </a:t>
            </a:r>
            <a:r>
              <a:rPr lang="tr-TR" dirty="0" smtClean="0"/>
              <a:t>vaat edici</a:t>
            </a:r>
            <a:r>
              <a:rPr lang="en-US" dirty="0" smtClean="0"/>
              <a:t> </a:t>
            </a:r>
            <a:r>
              <a:rPr lang="tr-TR" dirty="0" smtClean="0"/>
              <a:t>veya</a:t>
            </a:r>
            <a:r>
              <a:rPr lang="en-US" dirty="0" smtClean="0"/>
              <a:t> </a:t>
            </a:r>
            <a:r>
              <a:rPr lang="tr-TR" dirty="0" smtClean="0"/>
              <a:t>taraf</a:t>
            </a:r>
            <a:r>
              <a:rPr lang="en-US" dirty="0" smtClean="0"/>
              <a:t> </a:t>
            </a:r>
            <a:r>
              <a:rPr lang="tr-TR" dirty="0" smtClean="0"/>
              <a:t>tutucu</a:t>
            </a:r>
            <a:r>
              <a:rPr lang="en-US" dirty="0" smtClean="0"/>
              <a:t> </a:t>
            </a:r>
            <a:r>
              <a:rPr lang="tr-TR" dirty="0" smtClean="0"/>
              <a:t>şekilde </a:t>
            </a:r>
            <a:r>
              <a:rPr lang="tr-TR" dirty="0"/>
              <a:t>konuşmamalıdır. </a:t>
            </a:r>
            <a:r>
              <a:rPr lang="tr-TR" dirty="0" smtClean="0"/>
              <a:t>Konuşmaları</a:t>
            </a:r>
            <a:r>
              <a:rPr lang="en-US" dirty="0" smtClean="0"/>
              <a:t> </a:t>
            </a:r>
            <a:r>
              <a:rPr lang="tr-TR" dirty="0" smtClean="0"/>
              <a:t>ile</a:t>
            </a:r>
            <a:r>
              <a:rPr lang="en-US" dirty="0" smtClean="0"/>
              <a:t> </a:t>
            </a:r>
            <a:r>
              <a:rPr lang="tr-TR" dirty="0" smtClean="0"/>
              <a:t>kendini</a:t>
            </a:r>
            <a:r>
              <a:rPr lang="en-US" dirty="0" smtClean="0"/>
              <a:t> </a:t>
            </a:r>
            <a:r>
              <a:rPr lang="tr-TR" dirty="0" smtClean="0"/>
              <a:t>bağlamamalıdır</a:t>
            </a:r>
            <a:r>
              <a:rPr lang="tr-TR" dirty="0"/>
              <a:t>. </a:t>
            </a:r>
            <a:endParaRPr lang="en-US" dirty="0" smtClean="0"/>
          </a:p>
          <a:p>
            <a:r>
              <a:rPr lang="tr-TR" dirty="0" smtClean="0"/>
              <a:t>Her ne</a:t>
            </a:r>
            <a:r>
              <a:rPr lang="en-US" dirty="0" smtClean="0"/>
              <a:t> </a:t>
            </a:r>
            <a:r>
              <a:rPr lang="tr-TR" dirty="0" smtClean="0"/>
              <a:t>suretle</a:t>
            </a:r>
            <a:r>
              <a:rPr lang="en-US" dirty="0" smtClean="0"/>
              <a:t> </a:t>
            </a:r>
            <a:r>
              <a:rPr lang="tr-TR" dirty="0" smtClean="0"/>
              <a:t>olursa</a:t>
            </a:r>
            <a:r>
              <a:rPr lang="en-US" dirty="0" smtClean="0"/>
              <a:t> </a:t>
            </a:r>
            <a:r>
              <a:rPr lang="tr-TR" dirty="0" smtClean="0"/>
              <a:t>olsun, tartışma</a:t>
            </a:r>
            <a:r>
              <a:rPr lang="en-US" dirty="0" smtClean="0"/>
              <a:t> </a:t>
            </a:r>
            <a:r>
              <a:rPr lang="tr-TR" dirty="0" smtClean="0"/>
              <a:t>yapmaktan</a:t>
            </a:r>
            <a:r>
              <a:rPr lang="en-US" dirty="0" smtClean="0"/>
              <a:t> </a:t>
            </a:r>
            <a:r>
              <a:rPr lang="tr-TR" dirty="0" smtClean="0"/>
              <a:t>ve</a:t>
            </a:r>
            <a:r>
              <a:rPr lang="en-US" dirty="0" smtClean="0"/>
              <a:t> </a:t>
            </a:r>
            <a:r>
              <a:rPr lang="tr-TR" dirty="0" smtClean="0"/>
              <a:t>personelin görevlerine</a:t>
            </a:r>
            <a:r>
              <a:rPr lang="en-US" dirty="0" smtClean="0"/>
              <a:t> </a:t>
            </a:r>
            <a:r>
              <a:rPr lang="tr-TR" dirty="0" smtClean="0"/>
              <a:t>müdahale</a:t>
            </a:r>
            <a:r>
              <a:rPr lang="en-US" dirty="0" smtClean="0"/>
              <a:t> </a:t>
            </a:r>
            <a:r>
              <a:rPr lang="tr-TR" dirty="0" smtClean="0"/>
              <a:t>etmekten</a:t>
            </a:r>
            <a:r>
              <a:rPr lang="en-US" dirty="0" smtClean="0"/>
              <a:t> </a:t>
            </a:r>
            <a:r>
              <a:rPr lang="tr-TR" dirty="0" smtClean="0"/>
              <a:t>kaçınmalıdır</a:t>
            </a:r>
            <a:r>
              <a:rPr lang="tr-TR" dirty="0"/>
              <a:t>. </a:t>
            </a:r>
            <a:endParaRPr lang="en-US" dirty="0" smtClean="0"/>
          </a:p>
          <a:p>
            <a:r>
              <a:rPr lang="tr-TR" dirty="0" smtClean="0"/>
              <a:t>Ön inceleme</a:t>
            </a:r>
            <a:r>
              <a:rPr lang="en-US" dirty="0" smtClean="0"/>
              <a:t> </a:t>
            </a:r>
            <a:r>
              <a:rPr lang="tr-TR" dirty="0" smtClean="0"/>
              <a:t>konusu</a:t>
            </a:r>
            <a:r>
              <a:rPr lang="en-US" dirty="0" smtClean="0"/>
              <a:t> </a:t>
            </a:r>
            <a:r>
              <a:rPr lang="tr-TR" dirty="0" smtClean="0"/>
              <a:t>ile</a:t>
            </a:r>
            <a:r>
              <a:rPr lang="en-US" dirty="0" smtClean="0"/>
              <a:t> </a:t>
            </a:r>
            <a:r>
              <a:rPr lang="tr-TR" dirty="0" smtClean="0"/>
              <a:t>ilgili</a:t>
            </a:r>
            <a:r>
              <a:rPr lang="en-US" dirty="0" smtClean="0"/>
              <a:t> </a:t>
            </a:r>
            <a:r>
              <a:rPr lang="tr-TR" dirty="0" smtClean="0"/>
              <a:t>tanık</a:t>
            </a:r>
            <a:r>
              <a:rPr lang="en-US" dirty="0" smtClean="0"/>
              <a:t> </a:t>
            </a:r>
            <a:r>
              <a:rPr lang="tr-TR" dirty="0" smtClean="0"/>
              <a:t>ve</a:t>
            </a:r>
            <a:r>
              <a:rPr lang="en-US" dirty="0" smtClean="0"/>
              <a:t> </a:t>
            </a:r>
            <a:r>
              <a:rPr lang="tr-TR" dirty="0" smtClean="0"/>
              <a:t>hakkında</a:t>
            </a:r>
            <a:r>
              <a:rPr lang="en-US" dirty="0" smtClean="0"/>
              <a:t> </a:t>
            </a:r>
            <a:r>
              <a:rPr lang="tr-TR" smtClean="0"/>
              <a:t>ön inceleme </a:t>
            </a:r>
            <a:r>
              <a:rPr lang="tr-TR" dirty="0" smtClean="0"/>
              <a:t>yapılanların</a:t>
            </a:r>
            <a:r>
              <a:rPr lang="en-US" dirty="0" smtClean="0"/>
              <a:t> </a:t>
            </a:r>
            <a:r>
              <a:rPr lang="tr-TR" dirty="0" smtClean="0"/>
              <a:t>ifadelerine</a:t>
            </a:r>
            <a:r>
              <a:rPr lang="en-US" dirty="0" smtClean="0"/>
              <a:t> </a:t>
            </a:r>
            <a:r>
              <a:rPr lang="tr-TR" dirty="0" smtClean="0"/>
              <a:t>sınırlama</a:t>
            </a:r>
            <a:r>
              <a:rPr lang="en-US" dirty="0" smtClean="0"/>
              <a:t> </a:t>
            </a:r>
            <a:r>
              <a:rPr lang="tr-TR" dirty="0" smtClean="0"/>
              <a:t>getirilmemeli;</a:t>
            </a:r>
            <a:r>
              <a:rPr lang="en-US" dirty="0" smtClean="0"/>
              <a:t> </a:t>
            </a:r>
            <a:r>
              <a:rPr lang="tr-TR" dirty="0" smtClean="0"/>
              <a:t>söylemek</a:t>
            </a:r>
            <a:r>
              <a:rPr lang="en-US" dirty="0" smtClean="0"/>
              <a:t> </a:t>
            </a:r>
            <a:r>
              <a:rPr lang="tr-TR" dirty="0" smtClean="0"/>
              <a:t>istedikleri ifade</a:t>
            </a:r>
            <a:r>
              <a:rPr lang="en-US" dirty="0" smtClean="0"/>
              <a:t> </a:t>
            </a:r>
            <a:r>
              <a:rPr lang="tr-TR" dirty="0" smtClean="0"/>
              <a:t>tutanaklarına</a:t>
            </a:r>
            <a:r>
              <a:rPr lang="en-US" dirty="0" smtClean="0"/>
              <a:t> </a:t>
            </a:r>
            <a:r>
              <a:rPr lang="tr-TR" dirty="0" smtClean="0"/>
              <a:t>geçirilmelidir</a:t>
            </a:r>
            <a:r>
              <a:rPr lang="tr-TR" dirty="0"/>
              <a:t>.</a:t>
            </a:r>
          </a:p>
        </p:txBody>
      </p:sp>
    </p:spTree>
    <p:extLst>
      <p:ext uri="{BB962C8B-B14F-4D97-AF65-F5344CB8AC3E}">
        <p14:creationId xmlns:p14="http://schemas.microsoft.com/office/powerpoint/2010/main" val="325317841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 TEŞEKKÜRLER</a:t>
            </a:r>
            <a:endParaRPr lang="tr-TR" dirty="0"/>
          </a:p>
        </p:txBody>
      </p:sp>
      <p:sp>
        <p:nvSpPr>
          <p:cNvPr id="3" name="İçerik Yer Tutucusu 2"/>
          <p:cNvSpPr>
            <a:spLocks noGrp="1"/>
          </p:cNvSpPr>
          <p:nvPr>
            <p:ph idx="1"/>
          </p:nvPr>
        </p:nvSpPr>
        <p:spPr/>
        <p:txBody>
          <a:bodyPr/>
          <a:lstStyle/>
          <a:p>
            <a:pPr marL="0" indent="0" algn="ctr">
              <a:buNone/>
              <a:defRPr/>
            </a:pPr>
            <a:r>
              <a:rPr lang="en-US" sz="3200" kern="10" dirty="0" smtClean="0">
                <a:ln w="12700" cap="sq">
                  <a:solidFill>
                    <a:srgbClr val="EAEAEA"/>
                  </a:solidFill>
                  <a:round/>
                  <a:headEnd type="none" w="sm" len="sm"/>
                  <a:tailEnd type="none" w="sm" len="sm"/>
                </a:ln>
                <a:solidFill>
                  <a:schemeClr val="accent2"/>
                </a:solidFill>
                <a:effectLst>
                  <a:outerShdw dist="35921" dir="2700000" sy="50000" kx="2115830" algn="bl" rotWithShape="0">
                    <a:srgbClr val="C0C0C0"/>
                  </a:outerShdw>
                </a:effectLst>
                <a:latin typeface="Arial Black"/>
              </a:rPr>
              <a:t>Dr. </a:t>
            </a:r>
            <a:r>
              <a:rPr lang="tr-TR" sz="3200" kern="10" dirty="0" smtClean="0">
                <a:ln w="12700" cap="sq">
                  <a:solidFill>
                    <a:srgbClr val="EAEAEA"/>
                  </a:solidFill>
                  <a:round/>
                  <a:headEnd type="none" w="sm" len="sm"/>
                  <a:tailEnd type="none" w="sm" len="sm"/>
                </a:ln>
                <a:solidFill>
                  <a:schemeClr val="accent2"/>
                </a:solidFill>
                <a:effectLst>
                  <a:outerShdw dist="35921" dir="2700000" sy="50000" kx="2115830" algn="bl" rotWithShape="0">
                    <a:srgbClr val="C0C0C0"/>
                  </a:outerShdw>
                </a:effectLst>
                <a:latin typeface="Arial Black"/>
              </a:rPr>
              <a:t>Mehmet </a:t>
            </a:r>
            <a:r>
              <a:rPr lang="tr-TR" sz="3200" kern="10" dirty="0">
                <a:ln w="12700" cap="sq">
                  <a:solidFill>
                    <a:srgbClr val="EAEAEA"/>
                  </a:solidFill>
                  <a:round/>
                  <a:headEnd type="none" w="sm" len="sm"/>
                  <a:tailEnd type="none" w="sm" len="sm"/>
                </a:ln>
                <a:solidFill>
                  <a:schemeClr val="accent2"/>
                </a:solidFill>
                <a:effectLst>
                  <a:outerShdw dist="35921" dir="2700000" sy="50000" kx="2115830" algn="bl" rotWithShape="0">
                    <a:srgbClr val="C0C0C0"/>
                  </a:outerShdw>
                </a:effectLst>
                <a:latin typeface="Arial Black"/>
              </a:rPr>
              <a:t>TANIŞIR</a:t>
            </a:r>
          </a:p>
          <a:p>
            <a:pPr marL="0" indent="0" algn="ctr">
              <a:buNone/>
              <a:defRPr/>
            </a:pPr>
            <a:r>
              <a:rPr lang="tr-TR" sz="3200" kern="10" dirty="0" smtClean="0">
                <a:ln w="12700" cap="sq">
                  <a:solidFill>
                    <a:srgbClr val="EAEAEA"/>
                  </a:solidFill>
                  <a:round/>
                  <a:headEnd type="none" w="sm" len="sm"/>
                  <a:tailEnd type="none" w="sm" len="sm"/>
                </a:ln>
                <a:solidFill>
                  <a:schemeClr val="accent2"/>
                </a:solidFill>
                <a:effectLst>
                  <a:outerShdw dist="35921" dir="2700000" sy="50000" kx="2115830" algn="bl" rotWithShape="0">
                    <a:srgbClr val="C0C0C0"/>
                  </a:outerShdw>
                </a:effectLst>
                <a:latin typeface="Arial Black"/>
              </a:rPr>
              <a:t>Vali </a:t>
            </a:r>
            <a:r>
              <a:rPr lang="tr-TR" sz="3200" kern="10" dirty="0">
                <a:ln w="12700" cap="sq">
                  <a:solidFill>
                    <a:srgbClr val="EAEAEA"/>
                  </a:solidFill>
                  <a:round/>
                  <a:headEnd type="none" w="sm" len="sm"/>
                  <a:tailEnd type="none" w="sm" len="sm"/>
                </a:ln>
                <a:solidFill>
                  <a:schemeClr val="accent2"/>
                </a:solidFill>
                <a:effectLst>
                  <a:outerShdw dist="35921" dir="2700000" sy="50000" kx="2115830" algn="bl" rotWithShape="0">
                    <a:srgbClr val="C0C0C0"/>
                  </a:outerShdw>
                </a:effectLst>
                <a:latin typeface="Arial Black"/>
              </a:rPr>
              <a:t>Yardımcısı</a:t>
            </a:r>
          </a:p>
          <a:p>
            <a:endParaRPr lang="tr-TR" dirty="0"/>
          </a:p>
        </p:txBody>
      </p:sp>
    </p:spTree>
    <p:extLst>
      <p:ext uri="{BB962C8B-B14F-4D97-AF65-F5344CB8AC3E}">
        <p14:creationId xmlns:p14="http://schemas.microsoft.com/office/powerpoint/2010/main" val="17565997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2800" b="1" dirty="0" smtClean="0">
                <a:solidFill>
                  <a:srgbClr val="FF9900"/>
                </a:solidFill>
                <a:ea typeface="+mn-ea"/>
                <a:cs typeface="+mn-cs"/>
              </a:rPr>
              <a:t>ÖN İNCELEME RAPORU</a:t>
            </a:r>
            <a:endParaRPr lang="tr-TR" sz="4800" dirty="0"/>
          </a:p>
        </p:txBody>
      </p:sp>
      <p:sp>
        <p:nvSpPr>
          <p:cNvPr id="3" name="İçerik Yer Tutucusu 2"/>
          <p:cNvSpPr>
            <a:spLocks noGrp="1"/>
          </p:cNvSpPr>
          <p:nvPr>
            <p:ph idx="1"/>
          </p:nvPr>
        </p:nvSpPr>
        <p:spPr/>
        <p:txBody>
          <a:bodyPr>
            <a:normAutofit fontScale="92500" lnSpcReduction="20000"/>
          </a:bodyPr>
          <a:lstStyle/>
          <a:p>
            <a:r>
              <a:rPr lang="tr-TR" dirty="0" smtClean="0">
                <a:solidFill>
                  <a:srgbClr val="CC6600"/>
                </a:solidFill>
                <a:latin typeface="Albertus Extra Bold" pitchFamily="34" charset="0"/>
              </a:rPr>
              <a:t>Raporda Bulunması Gereken Başlıklar</a:t>
            </a:r>
          </a:p>
          <a:p>
            <a:pPr marL="609600" indent="-609600">
              <a:buFont typeface="Wingdings" pitchFamily="2" charset="2"/>
              <a:buChar char="ü"/>
            </a:pPr>
            <a:r>
              <a:rPr lang="tr-TR" b="1" dirty="0" smtClean="0"/>
              <a:t>Başlangıç - Giriş</a:t>
            </a:r>
            <a:endParaRPr lang="tr-TR" b="1" dirty="0"/>
          </a:p>
          <a:p>
            <a:pPr marL="609600" indent="-609600">
              <a:buFont typeface="Wingdings" pitchFamily="2" charset="2"/>
              <a:buChar char="ü"/>
            </a:pPr>
            <a:r>
              <a:rPr lang="tr-TR" b="1" dirty="0"/>
              <a:t>Raporun </a:t>
            </a:r>
            <a:r>
              <a:rPr lang="tr-TR" b="1" dirty="0" smtClean="0"/>
              <a:t>Konusu</a:t>
            </a:r>
          </a:p>
          <a:p>
            <a:pPr marL="609600" indent="-609600">
              <a:buFont typeface="Wingdings" pitchFamily="2" charset="2"/>
              <a:buChar char="ü"/>
            </a:pPr>
            <a:r>
              <a:rPr lang="tr-TR" b="1" dirty="0" smtClean="0">
                <a:solidFill>
                  <a:srgbClr val="FF0000"/>
                </a:solidFill>
              </a:rPr>
              <a:t>Kapsam Dışında Bırakılan Konular ve Nedenleri</a:t>
            </a:r>
          </a:p>
          <a:p>
            <a:pPr marL="609600" indent="-609600">
              <a:buFont typeface="Wingdings" pitchFamily="2" charset="2"/>
              <a:buChar char="ü"/>
            </a:pPr>
            <a:r>
              <a:rPr lang="tr-TR" b="1" dirty="0" smtClean="0"/>
              <a:t>Muhbir-Müşteki</a:t>
            </a:r>
          </a:p>
          <a:p>
            <a:pPr marL="609600" indent="-609600">
              <a:buFont typeface="Wingdings" pitchFamily="2" charset="2"/>
              <a:buChar char="ü"/>
            </a:pPr>
            <a:r>
              <a:rPr lang="tr-TR" b="1" dirty="0" smtClean="0"/>
              <a:t>Öğrenme Tarihi</a:t>
            </a:r>
          </a:p>
          <a:p>
            <a:pPr marL="609600" indent="-609600">
              <a:buFont typeface="Wingdings" pitchFamily="2" charset="2"/>
              <a:buChar char="ü"/>
            </a:pPr>
            <a:r>
              <a:rPr lang="tr-TR" b="1" dirty="0" smtClean="0">
                <a:solidFill>
                  <a:srgbClr val="FF0000"/>
                </a:solidFill>
              </a:rPr>
              <a:t>Olay</a:t>
            </a:r>
            <a:r>
              <a:rPr lang="tr-TR" b="1" dirty="0" smtClean="0"/>
              <a:t> Yeri ve Tarihi</a:t>
            </a:r>
          </a:p>
          <a:p>
            <a:pPr marL="609600" indent="-609600">
              <a:buFont typeface="Wingdings" pitchFamily="2" charset="2"/>
              <a:buChar char="ü"/>
            </a:pPr>
            <a:r>
              <a:rPr lang="tr-TR" b="1" dirty="0" smtClean="0"/>
              <a:t>Hakkında Ön İnceleme Yapılanlar</a:t>
            </a:r>
            <a:endParaRPr lang="tr-TR" dirty="0"/>
          </a:p>
          <a:p>
            <a:pPr marL="609600" indent="-609600">
              <a:buFont typeface="Wingdings" pitchFamily="2" charset="2"/>
              <a:buChar char="ü"/>
            </a:pPr>
            <a:r>
              <a:rPr lang="tr-TR" b="1" dirty="0" smtClean="0"/>
              <a:t>İnceleme</a:t>
            </a:r>
            <a:endParaRPr lang="tr-TR" dirty="0"/>
          </a:p>
          <a:p>
            <a:pPr marL="609600" indent="-609600">
              <a:buFont typeface="Wingdings" pitchFamily="2" charset="2"/>
              <a:buChar char="ü"/>
            </a:pPr>
            <a:r>
              <a:rPr lang="tr-TR" b="1" dirty="0" smtClean="0"/>
              <a:t>Değerlendirme</a:t>
            </a:r>
            <a:r>
              <a:rPr lang="tr-TR" dirty="0" smtClean="0"/>
              <a:t> </a:t>
            </a:r>
            <a:endParaRPr lang="tr-TR" dirty="0"/>
          </a:p>
          <a:p>
            <a:pPr marL="609600" indent="-609600">
              <a:buFont typeface="Wingdings" pitchFamily="2" charset="2"/>
              <a:buChar char="ü"/>
            </a:pPr>
            <a:r>
              <a:rPr lang="tr-TR" b="1" dirty="0" smtClean="0"/>
              <a:t>Sonuç</a:t>
            </a:r>
            <a:endParaRPr lang="tr-TR" b="1" dirty="0"/>
          </a:p>
          <a:p>
            <a:endParaRPr lang="tr-TR" dirty="0"/>
          </a:p>
        </p:txBody>
      </p:sp>
    </p:spTree>
    <p:extLst>
      <p:ext uri="{BB962C8B-B14F-4D97-AF65-F5344CB8AC3E}">
        <p14:creationId xmlns:p14="http://schemas.microsoft.com/office/powerpoint/2010/main" val="30022583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lvl="0" algn="ctr" fontAlgn="base">
              <a:spcAft>
                <a:spcPct val="0"/>
              </a:spcAft>
            </a:pPr>
            <a:r>
              <a:rPr lang="tr-TR" sz="2800" dirty="0">
                <a:solidFill>
                  <a:srgbClr val="CC6600"/>
                </a:solidFill>
                <a:ea typeface="+mn-ea"/>
                <a:cs typeface="+mn-cs"/>
              </a:rPr>
              <a:t>BAŞLANGIÇ</a:t>
            </a:r>
            <a:br>
              <a:rPr lang="tr-TR" sz="2800" dirty="0">
                <a:solidFill>
                  <a:srgbClr val="CC6600"/>
                </a:solidFill>
                <a:ea typeface="+mn-ea"/>
                <a:cs typeface="+mn-cs"/>
              </a:rPr>
            </a:br>
            <a:endParaRPr lang="tr-TR" dirty="0"/>
          </a:p>
        </p:txBody>
      </p:sp>
      <p:sp>
        <p:nvSpPr>
          <p:cNvPr id="3" name="İçerik Yer Tutucusu 2"/>
          <p:cNvSpPr>
            <a:spLocks noGrp="1"/>
          </p:cNvSpPr>
          <p:nvPr>
            <p:ph idx="1"/>
          </p:nvPr>
        </p:nvSpPr>
        <p:spPr/>
        <p:txBody>
          <a:bodyPr/>
          <a:lstStyle/>
          <a:p>
            <a:pPr fontAlgn="base"/>
            <a:r>
              <a:rPr lang="tr-TR" b="1" dirty="0"/>
              <a:t>Makamının ....... tarih ve ...... </a:t>
            </a:r>
            <a:endParaRPr lang="tr-TR" dirty="0"/>
          </a:p>
          <a:p>
            <a:pPr fontAlgn="base"/>
            <a:r>
              <a:rPr lang="tr-TR" b="1" dirty="0"/>
              <a:t>sayılı onay ve ...... tarih ve ..... sayılı görev emirleri </a:t>
            </a:r>
            <a:endParaRPr lang="tr-TR" dirty="0"/>
          </a:p>
          <a:p>
            <a:pPr fontAlgn="base"/>
            <a:r>
              <a:rPr lang="tr-TR" b="1" dirty="0"/>
              <a:t>uyarınca mahallinde yürütülen araştırma/ inceleme</a:t>
            </a:r>
            <a:endParaRPr lang="tr-TR" dirty="0"/>
          </a:p>
          <a:p>
            <a:pPr fontAlgn="base"/>
            <a:r>
              <a:rPr lang="tr-TR" b="1" dirty="0"/>
              <a:t>sonucunda iş bu araştırma/ ön inceleme raporu </a:t>
            </a:r>
            <a:endParaRPr lang="tr-TR" dirty="0"/>
          </a:p>
          <a:p>
            <a:r>
              <a:rPr lang="tr-TR" b="1" dirty="0"/>
              <a:t>tarafımdan/tarafımızdan düzenlenmiştir.</a:t>
            </a:r>
            <a:endParaRPr lang="tr-TR" dirty="0"/>
          </a:p>
        </p:txBody>
      </p:sp>
    </p:spTree>
    <p:extLst>
      <p:ext uri="{BB962C8B-B14F-4D97-AF65-F5344CB8AC3E}">
        <p14:creationId xmlns:p14="http://schemas.microsoft.com/office/powerpoint/2010/main" val="13492337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fontAlgn="base">
              <a:lnSpc>
                <a:spcPct val="115000"/>
              </a:lnSpc>
              <a:spcAft>
                <a:spcPts val="0"/>
              </a:spcAft>
            </a:pPr>
            <a:r>
              <a:rPr lang="tr-TR" sz="2800" b="1" dirty="0">
                <a:solidFill>
                  <a:srgbClr val="CC6600"/>
                </a:solidFill>
                <a:latin typeface="Final Frontier"/>
                <a:ea typeface="Times New Roman"/>
                <a:cs typeface="Times New Roman"/>
              </a:rPr>
              <a:t>ÖN İNCELEME KONUSU</a:t>
            </a:r>
            <a:endParaRPr lang="tr-TR" sz="2800" dirty="0">
              <a:ea typeface="Calibri"/>
              <a:cs typeface="Times New Roman"/>
            </a:endParaRPr>
          </a:p>
        </p:txBody>
      </p:sp>
      <p:sp>
        <p:nvSpPr>
          <p:cNvPr id="3" name="İçerik Yer Tutucusu 2"/>
          <p:cNvSpPr>
            <a:spLocks noGrp="1"/>
          </p:cNvSpPr>
          <p:nvPr>
            <p:ph idx="1"/>
          </p:nvPr>
        </p:nvSpPr>
        <p:spPr/>
        <p:txBody>
          <a:bodyPr/>
          <a:lstStyle/>
          <a:p>
            <a:pPr fontAlgn="base"/>
            <a:r>
              <a:rPr lang="tr-TR" b="1" dirty="0"/>
              <a:t>hakkında ileri sürülen: </a:t>
            </a:r>
            <a:endParaRPr lang="tr-TR" dirty="0"/>
          </a:p>
          <a:p>
            <a:pPr fontAlgn="base"/>
            <a:r>
              <a:rPr lang="tr-TR" b="1" dirty="0"/>
              <a:t>           “  ....Mahkemesi tarafından verilen ve ... Tarafından</a:t>
            </a:r>
            <a:endParaRPr lang="tr-TR" dirty="0"/>
          </a:p>
          <a:p>
            <a:pPr fontAlgn="base"/>
            <a:r>
              <a:rPr lang="tr-TR" b="1" dirty="0"/>
              <a:t>Onanarak Kesinleşen mahkeme kararını yerine </a:t>
            </a:r>
            <a:endParaRPr lang="tr-TR" dirty="0"/>
          </a:p>
          <a:p>
            <a:pPr fontAlgn="base"/>
            <a:r>
              <a:rPr lang="tr-TR" b="1" dirty="0"/>
              <a:t>getirmeyerek görevini kötüye kullandığı”</a:t>
            </a:r>
            <a:endParaRPr lang="tr-TR" dirty="0"/>
          </a:p>
          <a:p>
            <a:r>
              <a:rPr lang="tr-TR" b="1" dirty="0"/>
              <a:t>iddiası, Ön İnceleme konusunu oluşturmaktadır. </a:t>
            </a:r>
            <a:endParaRPr lang="tr-TR" dirty="0"/>
          </a:p>
        </p:txBody>
      </p:sp>
    </p:spTree>
    <p:extLst>
      <p:ext uri="{BB962C8B-B14F-4D97-AF65-F5344CB8AC3E}">
        <p14:creationId xmlns:p14="http://schemas.microsoft.com/office/powerpoint/2010/main" val="15507121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marL="342900" lvl="0" indent="-342900" fontAlgn="base">
              <a:lnSpc>
                <a:spcPct val="90000"/>
              </a:lnSpc>
              <a:spcBef>
                <a:spcPct val="20000"/>
              </a:spcBef>
              <a:spcAft>
                <a:spcPct val="0"/>
              </a:spcAft>
              <a:defRPr/>
            </a:pPr>
            <a:r>
              <a:rPr lang="tr-TR" sz="2800" b="1" kern="0" dirty="0">
                <a:solidFill>
                  <a:srgbClr val="FF0033"/>
                </a:solidFill>
                <a:effectLst>
                  <a:outerShdw blurRad="38100" dist="38100" dir="2700000" algn="tl">
                    <a:srgbClr val="000000"/>
                  </a:outerShdw>
                </a:effectLst>
                <a:latin typeface="Constantia"/>
                <a:ea typeface="+mn-ea"/>
                <a:cs typeface="+mn-cs"/>
              </a:rPr>
              <a:t>KAPSAM DIŞINDA BIRAKILAN KONULAR VE NEDENLERİ:</a:t>
            </a:r>
          </a:p>
        </p:txBody>
      </p:sp>
      <p:sp>
        <p:nvSpPr>
          <p:cNvPr id="3" name="İçerik Yer Tutucusu 2"/>
          <p:cNvSpPr>
            <a:spLocks noGrp="1"/>
          </p:cNvSpPr>
          <p:nvPr>
            <p:ph idx="1"/>
          </p:nvPr>
        </p:nvSpPr>
        <p:spPr/>
        <p:txBody>
          <a:bodyPr/>
          <a:lstStyle/>
          <a:p>
            <a:pPr marL="342900" indent="-342900" fontAlgn="base">
              <a:lnSpc>
                <a:spcPct val="90000"/>
              </a:lnSpc>
              <a:spcAft>
                <a:spcPct val="0"/>
              </a:spcAft>
              <a:buClr>
                <a:srgbClr val="3366FF"/>
              </a:buClr>
              <a:buSzPct val="80000"/>
              <a:buNone/>
              <a:defRPr/>
            </a:pPr>
            <a:r>
              <a:rPr lang="tr-TR" sz="2800" kern="0" dirty="0" smtClean="0"/>
              <a:t>Düzenlenen </a:t>
            </a:r>
            <a:r>
              <a:rPr lang="tr-TR" sz="2800" kern="0" dirty="0"/>
              <a:t>raporda kapsam dışında bırakılan konu/konular ve nedenleri </a:t>
            </a:r>
            <a:r>
              <a:rPr lang="tr-TR" sz="2800" kern="0" dirty="0" smtClean="0"/>
              <a:t>belirtilir</a:t>
            </a:r>
            <a:r>
              <a:rPr lang="tr-TR" sz="2800" kern="0" dirty="0"/>
              <a:t>.</a:t>
            </a:r>
            <a:endParaRPr lang="tr-TR" dirty="0"/>
          </a:p>
        </p:txBody>
      </p:sp>
    </p:spTree>
    <p:extLst>
      <p:ext uri="{BB962C8B-B14F-4D97-AF65-F5344CB8AC3E}">
        <p14:creationId xmlns:p14="http://schemas.microsoft.com/office/powerpoint/2010/main" val="9697207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lvl="0" algn="ctr" fontAlgn="base">
              <a:spcAft>
                <a:spcPct val="0"/>
              </a:spcAft>
            </a:pPr>
            <a:r>
              <a:rPr lang="tr-TR" sz="2800" b="1" dirty="0">
                <a:solidFill>
                  <a:srgbClr val="CC6600"/>
                </a:solidFill>
                <a:ea typeface="+mn-ea"/>
                <a:cs typeface="+mn-cs"/>
              </a:rPr>
              <a:t>MUHBİR-MÜŞTEKİ</a:t>
            </a:r>
            <a:br>
              <a:rPr lang="tr-TR" sz="2800" b="1" dirty="0">
                <a:solidFill>
                  <a:srgbClr val="CC6600"/>
                </a:solidFill>
                <a:ea typeface="+mn-ea"/>
                <a:cs typeface="+mn-cs"/>
              </a:rPr>
            </a:br>
            <a:endParaRPr lang="tr-TR" b="1" dirty="0"/>
          </a:p>
        </p:txBody>
      </p:sp>
      <p:sp>
        <p:nvSpPr>
          <p:cNvPr id="3" name="İçerik Yer Tutucusu 2"/>
          <p:cNvSpPr>
            <a:spLocks noGrp="1"/>
          </p:cNvSpPr>
          <p:nvPr>
            <p:ph idx="1"/>
          </p:nvPr>
        </p:nvSpPr>
        <p:spPr/>
        <p:txBody>
          <a:bodyPr/>
          <a:lstStyle/>
          <a:p>
            <a:pPr marL="609600" indent="-609600"/>
            <a:r>
              <a:rPr lang="tr-TR" b="1" dirty="0"/>
              <a:t>Muhbir veya müşteki, araştırma</a:t>
            </a:r>
            <a:r>
              <a:rPr lang="tr-TR" b="1" dirty="0" smtClean="0"/>
              <a:t>, inceleme </a:t>
            </a:r>
            <a:r>
              <a:rPr lang="tr-TR" b="1" dirty="0"/>
              <a:t>veya </a:t>
            </a:r>
          </a:p>
          <a:p>
            <a:pPr marL="609600" indent="-609600"/>
            <a:r>
              <a:rPr lang="tr-TR" b="1" dirty="0"/>
              <a:t>soruşturma yapmak üzere idareyi harekete </a:t>
            </a:r>
          </a:p>
          <a:p>
            <a:pPr marL="609600" indent="-609600"/>
            <a:r>
              <a:rPr lang="tr-TR" b="1" dirty="0"/>
              <a:t>geçiren üçüncü şahıslardır.</a:t>
            </a:r>
            <a:endParaRPr lang="tr-TR" dirty="0"/>
          </a:p>
        </p:txBody>
      </p:sp>
    </p:spTree>
    <p:extLst>
      <p:ext uri="{BB962C8B-B14F-4D97-AF65-F5344CB8AC3E}">
        <p14:creationId xmlns:p14="http://schemas.microsoft.com/office/powerpoint/2010/main" val="22548108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lvl="0" algn="ctr" fontAlgn="base">
              <a:spcAft>
                <a:spcPct val="0"/>
              </a:spcAft>
            </a:pPr>
            <a:r>
              <a:rPr lang="tr-TR" sz="2800" b="1" dirty="0">
                <a:solidFill>
                  <a:srgbClr val="CC6600"/>
                </a:solidFill>
                <a:ea typeface="+mn-ea"/>
                <a:cs typeface="+mn-cs"/>
              </a:rPr>
              <a:t>ÖĞRENME TARİHİ</a:t>
            </a:r>
          </a:p>
        </p:txBody>
      </p:sp>
      <p:sp>
        <p:nvSpPr>
          <p:cNvPr id="3" name="İçerik Yer Tutucusu 2"/>
          <p:cNvSpPr>
            <a:spLocks noGrp="1"/>
          </p:cNvSpPr>
          <p:nvPr>
            <p:ph idx="1"/>
          </p:nvPr>
        </p:nvSpPr>
        <p:spPr/>
        <p:txBody>
          <a:bodyPr/>
          <a:lstStyle/>
          <a:p>
            <a:pPr marL="609600" indent="-609600"/>
            <a:r>
              <a:rPr lang="tr-TR" b="1" dirty="0"/>
              <a:t>Ön İnceleme konusu eylem veya işlemin yetkili</a:t>
            </a:r>
          </a:p>
          <a:p>
            <a:pPr marL="609600" indent="-609600"/>
            <a:r>
              <a:rPr lang="tr-TR" b="1" dirty="0"/>
              <a:t> merciler tarafından öğrenildiği tarihtir.</a:t>
            </a:r>
          </a:p>
          <a:p>
            <a:pPr marL="609600" indent="-609600"/>
            <a:r>
              <a:rPr lang="tr-TR" b="1" dirty="0"/>
              <a:t> Uygulamada, ön incelemeye yetkili merciin</a:t>
            </a:r>
          </a:p>
          <a:p>
            <a:pPr marL="609600" indent="-609600"/>
            <a:r>
              <a:rPr lang="tr-TR" b="1" dirty="0"/>
              <a:t> ön inceleme onay tarihi,  öğrenme tarihi olarak</a:t>
            </a:r>
          </a:p>
          <a:p>
            <a:pPr marL="609600" indent="-609600"/>
            <a:r>
              <a:rPr lang="tr-TR" b="1" dirty="0"/>
              <a:t> kullanılmaktadır.</a:t>
            </a:r>
            <a:endParaRPr lang="tr-TR" dirty="0"/>
          </a:p>
        </p:txBody>
      </p:sp>
    </p:spTree>
    <p:extLst>
      <p:ext uri="{BB962C8B-B14F-4D97-AF65-F5344CB8AC3E}">
        <p14:creationId xmlns:p14="http://schemas.microsoft.com/office/powerpoint/2010/main" val="251779391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2276</TotalTime>
  <Words>1992</Words>
  <Application>Microsoft Office PowerPoint</Application>
  <PresentationFormat>Ekran Gösterisi (4:3)</PresentationFormat>
  <Paragraphs>210</Paragraphs>
  <Slides>39</Slides>
  <Notes>1</Notes>
  <HiddenSlides>0</HiddenSlides>
  <MMClips>0</MMClips>
  <ScaleCrop>false</ScaleCrop>
  <HeadingPairs>
    <vt:vector size="6" baseType="variant">
      <vt:variant>
        <vt:lpstr>Kullanılan Yazı Tipleri</vt:lpstr>
      </vt:variant>
      <vt:variant>
        <vt:i4>9</vt:i4>
      </vt:variant>
      <vt:variant>
        <vt:lpstr>Tema</vt:lpstr>
      </vt:variant>
      <vt:variant>
        <vt:i4>1</vt:i4>
      </vt:variant>
      <vt:variant>
        <vt:lpstr>Slayt Başlıkları</vt:lpstr>
      </vt:variant>
      <vt:variant>
        <vt:i4>39</vt:i4>
      </vt:variant>
    </vt:vector>
  </HeadingPairs>
  <TitlesOfParts>
    <vt:vector size="49" baseType="lpstr">
      <vt:lpstr>Albertus Extra Bold</vt:lpstr>
      <vt:lpstr>Arial Black</vt:lpstr>
      <vt:lpstr>Calibri</vt:lpstr>
      <vt:lpstr>Consolas</vt:lpstr>
      <vt:lpstr>Constantia</vt:lpstr>
      <vt:lpstr>Final Frontier</vt:lpstr>
      <vt:lpstr>Times New Roman</vt:lpstr>
      <vt:lpstr>Wingdings</vt:lpstr>
      <vt:lpstr>Wingdings 2</vt:lpstr>
      <vt:lpstr>Akış</vt:lpstr>
      <vt:lpstr>  </vt:lpstr>
      <vt:lpstr>DÜZENLENECEK RAPORLAR</vt:lpstr>
      <vt:lpstr>MEMURLAR VE DİĞER KAMU GÖREVLİLERİNİN YARGILANMASI HAKKINDA KANUNUN UYGULAMASI İLE İLGİLİ OLARAK İÇİŞLERİ BAKANLIĞINCA YÜRÜTÜLECEK İŞLEMLERE İLİŞKİN YÖNERGE </vt:lpstr>
      <vt:lpstr>ÖN İNCELEME RAPORU</vt:lpstr>
      <vt:lpstr>BAŞLANGIÇ </vt:lpstr>
      <vt:lpstr>ÖN İNCELEME KONUSU</vt:lpstr>
      <vt:lpstr>KAPSAM DIŞINDA BIRAKILAN KONULAR VE NEDENLERİ:</vt:lpstr>
      <vt:lpstr>MUHBİR-MÜŞTEKİ </vt:lpstr>
      <vt:lpstr>ÖĞRENME TARİHİ</vt:lpstr>
      <vt:lpstr>OLAY YERİ VE TARİHİ</vt:lpstr>
      <vt:lpstr>HAKKINDA ÖN İNCELEME YAPILAN/YAPILANLAR</vt:lpstr>
      <vt:lpstr>İNCELEME</vt:lpstr>
      <vt:lpstr>HAKKINDA ÖN İNCELEME YAPILAN/ YAPILANLARIN İFADELERİ</vt:lpstr>
      <vt:lpstr>TANIK  İFADELERİ</vt:lpstr>
      <vt:lpstr>BİLGİSİNE BAŞVURULANLARIN  İFADELERİ</vt:lpstr>
      <vt:lpstr>DEĞERLENDİRME</vt:lpstr>
      <vt:lpstr>SONUÇ</vt:lpstr>
      <vt:lpstr>SONUÇ</vt:lpstr>
      <vt:lpstr>TEVDİ RAPORU</vt:lpstr>
      <vt:lpstr>AÇIKILAMALAR</vt:lpstr>
      <vt:lpstr>AÇIKILAMALAR</vt:lpstr>
      <vt:lpstr>ÖN İNCELEME YAPANLARIN YETKİSİ</vt:lpstr>
      <vt:lpstr>KARARLAR</vt:lpstr>
      <vt:lpstr>PowerPoint Sunusu</vt:lpstr>
      <vt:lpstr>BİLİRKİŞİ TAYİN,TENSİP VE YEMİN TUTANAĞI </vt:lpstr>
      <vt:lpstr>PowerPoint Sunusu</vt:lpstr>
      <vt:lpstr>PowerPoint Sunusu</vt:lpstr>
      <vt:lpstr>PowerPoint Sunusu</vt:lpstr>
      <vt:lpstr>ÖN İNCELEME RAPORLARINDA GÖRÜLEN EKSİKLİKLER</vt:lpstr>
      <vt:lpstr>ÖN İNCELEME RAPORLARINDA GÖRÜLEN EKSİKLİKLER</vt:lpstr>
      <vt:lpstr>ÖN İNCELEME RAPORLARINDA GÖRÜLEN EKSİKLİKLER</vt:lpstr>
      <vt:lpstr>ÖN İNCELEME RAPORLARINDA GÖRÜLEN EKSİKLİKLER</vt:lpstr>
      <vt:lpstr>ÖN İNCELEME RAPORLARINDA GÖRÜLEN EKSİKLİKLER</vt:lpstr>
      <vt:lpstr>DİKKAT EDİLMESİ GEREKEN HUSUSLAR</vt:lpstr>
      <vt:lpstr>DİKKAT EDİLMESİ GEREKEN HUSUSLAR</vt:lpstr>
      <vt:lpstr>DİKKAT EDİLMESİ GEREKEN HUSUSLAR</vt:lpstr>
      <vt:lpstr>DİKKAT EDİLMESİ GEREKEN HUSUSLAR</vt:lpstr>
      <vt:lpstr>DİKKAT EDİLMESİ GEREKEN HUSUSLAR</vt:lpstr>
      <vt:lpstr> TEŞEKKÜRLER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Kenan DOLAŞ</dc:creator>
  <cp:lastModifiedBy>Vali Yard</cp:lastModifiedBy>
  <cp:revision>190</cp:revision>
  <cp:lastPrinted>2015-04-24T11:50:21Z</cp:lastPrinted>
  <dcterms:created xsi:type="dcterms:W3CDTF">2015-04-22T12:55:23Z</dcterms:created>
  <dcterms:modified xsi:type="dcterms:W3CDTF">2019-12-12T11:48:07Z</dcterms:modified>
</cp:coreProperties>
</file>